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9"/>
  </p:notesMasterIdLst>
  <p:handoutMasterIdLst>
    <p:handoutMasterId r:id="rId110"/>
  </p:handoutMasterIdLst>
  <p:sldIdLst>
    <p:sldId id="256" r:id="rId2"/>
    <p:sldId id="448" r:id="rId3"/>
    <p:sldId id="544" r:id="rId4"/>
    <p:sldId id="586" r:id="rId5"/>
    <p:sldId id="257" r:id="rId6"/>
    <p:sldId id="261" r:id="rId7"/>
    <p:sldId id="451" r:id="rId8"/>
    <p:sldId id="534" r:id="rId9"/>
    <p:sldId id="481" r:id="rId10"/>
    <p:sldId id="449" r:id="rId11"/>
    <p:sldId id="460" r:id="rId12"/>
    <p:sldId id="501" r:id="rId13"/>
    <p:sldId id="502" r:id="rId14"/>
    <p:sldId id="513" r:id="rId15"/>
    <p:sldId id="529" r:id="rId16"/>
    <p:sldId id="530" r:id="rId17"/>
    <p:sldId id="493" r:id="rId18"/>
    <p:sldId id="465" r:id="rId19"/>
    <p:sldId id="503" r:id="rId20"/>
    <p:sldId id="516" r:id="rId21"/>
    <p:sldId id="508" r:id="rId22"/>
    <p:sldId id="518" r:id="rId23"/>
    <p:sldId id="519" r:id="rId24"/>
    <p:sldId id="509" r:id="rId25"/>
    <p:sldId id="453" r:id="rId26"/>
    <p:sldId id="520" r:id="rId27"/>
    <p:sldId id="450" r:id="rId28"/>
    <p:sldId id="510" r:id="rId29"/>
    <p:sldId id="521" r:id="rId30"/>
    <p:sldId id="455" r:id="rId31"/>
    <p:sldId id="523" r:id="rId32"/>
    <p:sldId id="524" r:id="rId33"/>
    <p:sldId id="525" r:id="rId34"/>
    <p:sldId id="456" r:id="rId35"/>
    <p:sldId id="536" r:id="rId36"/>
    <p:sldId id="527" r:id="rId37"/>
    <p:sldId id="528" r:id="rId38"/>
    <p:sldId id="542" r:id="rId39"/>
    <p:sldId id="522" r:id="rId40"/>
    <p:sldId id="494" r:id="rId41"/>
    <p:sldId id="479" r:id="rId42"/>
    <p:sldId id="505" r:id="rId43"/>
    <p:sldId id="507" r:id="rId44"/>
    <p:sldId id="488" r:id="rId45"/>
    <p:sldId id="575" r:id="rId46"/>
    <p:sldId id="545" r:id="rId47"/>
    <p:sldId id="546" r:id="rId48"/>
    <p:sldId id="548" r:id="rId49"/>
    <p:sldId id="549" r:id="rId50"/>
    <p:sldId id="550" r:id="rId51"/>
    <p:sldId id="555" r:id="rId52"/>
    <p:sldId id="551" r:id="rId53"/>
    <p:sldId id="554" r:id="rId54"/>
    <p:sldId id="552" r:id="rId55"/>
    <p:sldId id="499" r:id="rId56"/>
    <p:sldId id="587" r:id="rId57"/>
    <p:sldId id="599" r:id="rId58"/>
    <p:sldId id="600" r:id="rId59"/>
    <p:sldId id="601" r:id="rId60"/>
    <p:sldId id="602" r:id="rId61"/>
    <p:sldId id="593" r:id="rId62"/>
    <p:sldId id="594" r:id="rId63"/>
    <p:sldId id="595" r:id="rId64"/>
    <p:sldId id="596" r:id="rId65"/>
    <p:sldId id="597" r:id="rId66"/>
    <p:sldId id="598" r:id="rId67"/>
    <p:sldId id="473" r:id="rId68"/>
    <p:sldId id="543" r:id="rId69"/>
    <p:sldId id="484" r:id="rId70"/>
    <p:sldId id="485" r:id="rId71"/>
    <p:sldId id="490" r:id="rId72"/>
    <p:sldId id="491" r:id="rId73"/>
    <p:sldId id="492" r:id="rId74"/>
    <p:sldId id="541" r:id="rId75"/>
    <p:sldId id="474" r:id="rId76"/>
    <p:sldId id="475" r:id="rId77"/>
    <p:sldId id="477" r:id="rId78"/>
    <p:sldId id="480" r:id="rId79"/>
    <p:sldId id="486" r:id="rId80"/>
    <p:sldId id="461" r:id="rId81"/>
    <p:sldId id="463" r:id="rId82"/>
    <p:sldId id="464" r:id="rId83"/>
    <p:sldId id="495" r:id="rId84"/>
    <p:sldId id="556" r:id="rId85"/>
    <p:sldId id="557" r:id="rId86"/>
    <p:sldId id="558" r:id="rId87"/>
    <p:sldId id="559" r:id="rId88"/>
    <p:sldId id="560" r:id="rId89"/>
    <p:sldId id="561" r:id="rId90"/>
    <p:sldId id="562" r:id="rId91"/>
    <p:sldId id="563" r:id="rId92"/>
    <p:sldId id="564" r:id="rId93"/>
    <p:sldId id="565" r:id="rId94"/>
    <p:sldId id="566" r:id="rId95"/>
    <p:sldId id="567" r:id="rId96"/>
    <p:sldId id="568" r:id="rId97"/>
    <p:sldId id="569" r:id="rId98"/>
    <p:sldId id="570" r:id="rId99"/>
    <p:sldId id="571" r:id="rId100"/>
    <p:sldId id="572" r:id="rId101"/>
    <p:sldId id="573" r:id="rId102"/>
    <p:sldId id="498" r:id="rId103"/>
    <p:sldId id="574" r:id="rId104"/>
    <p:sldId id="264" r:id="rId105"/>
    <p:sldId id="603" r:id="rId106"/>
    <p:sldId id="604" r:id="rId107"/>
    <p:sldId id="447" r:id="rId10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ahra Dsouza" initials="Z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0969" autoAdjust="0"/>
  </p:normalViewPr>
  <p:slideViewPr>
    <p:cSldViewPr snapToGrid="0" snapToObjects="1">
      <p:cViewPr>
        <p:scale>
          <a:sx n="110" d="100"/>
          <a:sy n="110" d="100"/>
        </p:scale>
        <p:origin x="-1620" y="594"/>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handoutMaster" Target="handoutMasters/handoutMaster1.xml"/><Relationship Id="rId115"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b="1" u="sng" dirty="0" smtClean="0"/>
            <a:t>Compulsory cooperation </a:t>
          </a:r>
          <a:r>
            <a:rPr lang="en-US" dirty="0" smtClean="0"/>
            <a:t>with legal mandate</a:t>
          </a:r>
          <a:endParaRPr lang="en-U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b="1" u="sng" dirty="0" smtClean="0"/>
            <a:t>Voluntary cooperation with legal mandate</a:t>
          </a:r>
          <a:endParaRPr lang="en-US" b="1" u="sng"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b="1" u="sng" dirty="0" smtClean="0"/>
            <a:t>Voluntary cooperation regardless of legal mandate</a:t>
          </a:r>
          <a:r>
            <a:rPr lang="en-US" dirty="0" smtClean="0"/>
            <a:t> (possibly with legal enablers)</a:t>
          </a:r>
          <a:endParaRPr lang="en-U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F17752AB-E7BB-453B-A6F7-8DD9F7C12736}" type="presOf" srcId="{ADB1028C-1369-42B9-BB72-19AF1F4894F6}" destId="{770AABD4-E811-4272-BF10-7BDA78FD4DE0}" srcOrd="0" destOrd="0" presId="urn:microsoft.com/office/officeart/2005/8/layout/arrow2"/>
    <dgm:cxn modelId="{3FC77600-9BA8-4415-8146-7D3482B775F3}" type="presOf" srcId="{4011865C-D35B-426C-A57F-E2F8F1C16EC4}" destId="{54FA3089-450C-4953-BBD4-2ED812225A7E}" srcOrd="0" destOrd="0" presId="urn:microsoft.com/office/officeart/2005/8/layout/arrow2"/>
    <dgm:cxn modelId="{561E4F04-9F96-4C4D-9170-09629070CE86}" type="presOf" srcId="{E011E8E5-2116-4891-AF84-365D5E4FF14C}" destId="{58211350-30BF-450A-8758-89D396676A3C}" srcOrd="0" destOrd="0" presId="urn:microsoft.com/office/officeart/2005/8/layout/arrow2"/>
    <dgm:cxn modelId="{7F6CE701-8621-4E82-99E1-1BD2D90F4401}" type="presOf" srcId="{388B850C-5D29-403E-AB03-D48CBA291330}" destId="{628A16A1-9B6C-41A0-9E97-12C4110CDF45}"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B5906E50-7A46-42AA-A6A1-4FA8EC192FED}" type="presParOf" srcId="{628A16A1-9B6C-41A0-9E97-12C4110CDF45}" destId="{E7800EAA-A10C-4DC1-95A9-770E065063FD}" srcOrd="0" destOrd="0" presId="urn:microsoft.com/office/officeart/2005/8/layout/arrow2"/>
    <dgm:cxn modelId="{CA494F9D-6973-49E1-9291-E1BCFF002E23}" type="presParOf" srcId="{628A16A1-9B6C-41A0-9E97-12C4110CDF45}" destId="{CDE8FB05-52F1-47FC-A2AB-C234B7EF5917}" srcOrd="1" destOrd="0" presId="urn:microsoft.com/office/officeart/2005/8/layout/arrow2"/>
    <dgm:cxn modelId="{FCC41E68-6FD7-4021-9190-C11EB198C529}" type="presParOf" srcId="{CDE8FB05-52F1-47FC-A2AB-C234B7EF5917}" destId="{BE33558A-DC4C-4FDB-B864-45FE9E1BD890}" srcOrd="0" destOrd="0" presId="urn:microsoft.com/office/officeart/2005/8/layout/arrow2"/>
    <dgm:cxn modelId="{E748DCC9-10C9-4127-AA2F-7399B448E07A}" type="presParOf" srcId="{CDE8FB05-52F1-47FC-A2AB-C234B7EF5917}" destId="{770AABD4-E811-4272-BF10-7BDA78FD4DE0}" srcOrd="1" destOrd="0" presId="urn:microsoft.com/office/officeart/2005/8/layout/arrow2"/>
    <dgm:cxn modelId="{2D4D04D7-E804-4574-8B5D-544BD15F5956}" type="presParOf" srcId="{CDE8FB05-52F1-47FC-A2AB-C234B7EF5917}" destId="{CFF06B7C-37D8-441C-B976-4A4262887E62}" srcOrd="2" destOrd="0" presId="urn:microsoft.com/office/officeart/2005/8/layout/arrow2"/>
    <dgm:cxn modelId="{7504B5E5-C730-40B3-A3CE-6304E0E2882C}" type="presParOf" srcId="{CDE8FB05-52F1-47FC-A2AB-C234B7EF5917}" destId="{58211350-30BF-450A-8758-89D396676A3C}" srcOrd="3" destOrd="0" presId="urn:microsoft.com/office/officeart/2005/8/layout/arrow2"/>
    <dgm:cxn modelId="{A554B665-08DF-4B64-B0AF-09D55B64CBA9}" type="presParOf" srcId="{CDE8FB05-52F1-47FC-A2AB-C234B7EF5917}" destId="{4CEC79C7-DDF2-408C-9EA1-8B48B1B783CD}" srcOrd="4" destOrd="0" presId="urn:microsoft.com/office/officeart/2005/8/layout/arrow2"/>
    <dgm:cxn modelId="{6F9559C0-F8D4-42DE-962E-DFAAF3C30B6A}"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B850C-5D29-403E-AB03-D48CBA291330}" type="doc">
      <dgm:prSet loTypeId="urn:microsoft.com/office/officeart/2005/8/layout/arrow2" loCatId="process" qsTypeId="urn:microsoft.com/office/officeart/2005/8/quickstyle/simple1" qsCatId="simple" csTypeId="urn:microsoft.com/office/officeart/2005/8/colors/accent1_2" csCatId="accent1" phldr="1"/>
      <dgm:spPr/>
    </dgm:pt>
    <dgm:pt modelId="{ADB1028C-1369-42B9-BB72-19AF1F4894F6}">
      <dgm:prSet phldrT="[Text]"/>
      <dgm:spPr/>
      <dgm:t>
        <a:bodyPr/>
        <a:lstStyle/>
        <a:p>
          <a:pPr algn="just"/>
          <a:r>
            <a:rPr lang="en-US" dirty="0" smtClean="0"/>
            <a:t>Compulsory cooperation with legal mandate (under a mutual legal assistance treaty; or production order)</a:t>
          </a:r>
          <a:endParaRPr lang="en-US" dirty="0"/>
        </a:p>
      </dgm:t>
    </dgm:pt>
    <dgm:pt modelId="{0C454BE4-4A03-458B-8757-F88EEB14AC77}" type="parTrans" cxnId="{367FF254-C9A4-4932-9AC7-4A743CC68763}">
      <dgm:prSet/>
      <dgm:spPr/>
      <dgm:t>
        <a:bodyPr/>
        <a:lstStyle/>
        <a:p>
          <a:endParaRPr lang="en-US"/>
        </a:p>
      </dgm:t>
    </dgm:pt>
    <dgm:pt modelId="{6B14AAE7-21E2-449C-9D76-6A1BE137A8B4}" type="sibTrans" cxnId="{367FF254-C9A4-4932-9AC7-4A743CC68763}">
      <dgm:prSet/>
      <dgm:spPr/>
      <dgm:t>
        <a:bodyPr/>
        <a:lstStyle/>
        <a:p>
          <a:endParaRPr lang="en-US"/>
        </a:p>
      </dgm:t>
    </dgm:pt>
    <dgm:pt modelId="{E011E8E5-2116-4891-AF84-365D5E4FF14C}">
      <dgm:prSet phldrT="[Text]"/>
      <dgm:spPr/>
      <dgm:t>
        <a:bodyPr/>
        <a:lstStyle/>
        <a:p>
          <a:pPr algn="just"/>
          <a:r>
            <a:rPr lang="en-US" dirty="0" smtClean="0"/>
            <a:t>Voluntary cooperation with legal mandate (e.g. Article 32 of Budapest Convention)</a:t>
          </a:r>
          <a:endParaRPr lang="en-US" dirty="0"/>
        </a:p>
      </dgm:t>
    </dgm:pt>
    <dgm:pt modelId="{F06D76BD-A594-424D-81FC-3A18C1966CDF}" type="parTrans" cxnId="{89836BEC-2BD5-40FC-9CCE-ACA22E379128}">
      <dgm:prSet/>
      <dgm:spPr/>
      <dgm:t>
        <a:bodyPr/>
        <a:lstStyle/>
        <a:p>
          <a:endParaRPr lang="en-US"/>
        </a:p>
      </dgm:t>
    </dgm:pt>
    <dgm:pt modelId="{0C3F2DE9-9C36-45B8-AC94-4FD538B3ED87}" type="sibTrans" cxnId="{89836BEC-2BD5-40FC-9CCE-ACA22E379128}">
      <dgm:prSet/>
      <dgm:spPr/>
      <dgm:t>
        <a:bodyPr/>
        <a:lstStyle/>
        <a:p>
          <a:endParaRPr lang="en-US"/>
        </a:p>
      </dgm:t>
    </dgm:pt>
    <dgm:pt modelId="{4011865C-D35B-426C-A57F-E2F8F1C16EC4}">
      <dgm:prSet phldrT="[Text]"/>
      <dgm:spPr/>
      <dgm:t>
        <a:bodyPr/>
        <a:lstStyle/>
        <a:p>
          <a:pPr algn="just"/>
          <a:r>
            <a:rPr lang="en-US" dirty="0" smtClean="0"/>
            <a:t>Voluntary cooperation regardless of legal mandate (direct cooperation with foreign service providers)</a:t>
          </a:r>
          <a:endParaRPr lang="en-US" dirty="0"/>
        </a:p>
      </dgm:t>
    </dgm:pt>
    <dgm:pt modelId="{620D0191-344E-43A2-8BDA-D1CEE275FC40}" type="parTrans" cxnId="{E72AF96E-20CC-44F8-9313-6C6BF6CB81CC}">
      <dgm:prSet/>
      <dgm:spPr/>
      <dgm:t>
        <a:bodyPr/>
        <a:lstStyle/>
        <a:p>
          <a:endParaRPr lang="en-US"/>
        </a:p>
      </dgm:t>
    </dgm:pt>
    <dgm:pt modelId="{19A628CC-93EF-4EF0-98CA-31F58D478B7A}" type="sibTrans" cxnId="{E72AF96E-20CC-44F8-9313-6C6BF6CB81CC}">
      <dgm:prSet/>
      <dgm:spPr/>
      <dgm:t>
        <a:bodyPr/>
        <a:lstStyle/>
        <a:p>
          <a:endParaRPr lang="en-US"/>
        </a:p>
      </dgm:t>
    </dgm:pt>
    <dgm:pt modelId="{628A16A1-9B6C-41A0-9E97-12C4110CDF45}" type="pres">
      <dgm:prSet presAssocID="{388B850C-5D29-403E-AB03-D48CBA291330}" presName="arrowDiagram" presStyleCnt="0">
        <dgm:presLayoutVars>
          <dgm:chMax val="5"/>
          <dgm:dir/>
          <dgm:resizeHandles val="exact"/>
        </dgm:presLayoutVars>
      </dgm:prSet>
      <dgm:spPr/>
    </dgm:pt>
    <dgm:pt modelId="{E7800EAA-A10C-4DC1-95A9-770E065063FD}" type="pres">
      <dgm:prSet presAssocID="{388B850C-5D29-403E-AB03-D48CBA291330}" presName="arrow" presStyleLbl="bgShp" presStyleIdx="0" presStyleCnt="1"/>
      <dgm:spPr/>
    </dgm:pt>
    <dgm:pt modelId="{CDE8FB05-52F1-47FC-A2AB-C234B7EF5917}" type="pres">
      <dgm:prSet presAssocID="{388B850C-5D29-403E-AB03-D48CBA291330}" presName="arrowDiagram3" presStyleCnt="0"/>
      <dgm:spPr/>
    </dgm:pt>
    <dgm:pt modelId="{BE33558A-DC4C-4FDB-B864-45FE9E1BD890}" type="pres">
      <dgm:prSet presAssocID="{ADB1028C-1369-42B9-BB72-19AF1F4894F6}" presName="bullet3a" presStyleLbl="node1" presStyleIdx="0" presStyleCnt="3"/>
      <dgm:spPr/>
    </dgm:pt>
    <dgm:pt modelId="{770AABD4-E811-4272-BF10-7BDA78FD4DE0}" type="pres">
      <dgm:prSet presAssocID="{ADB1028C-1369-42B9-BB72-19AF1F4894F6}" presName="textBox3a" presStyleLbl="revTx" presStyleIdx="0" presStyleCnt="3" custScaleY="157976">
        <dgm:presLayoutVars>
          <dgm:bulletEnabled val="1"/>
        </dgm:presLayoutVars>
      </dgm:prSet>
      <dgm:spPr/>
      <dgm:t>
        <a:bodyPr/>
        <a:lstStyle/>
        <a:p>
          <a:endParaRPr lang="en-US"/>
        </a:p>
      </dgm:t>
    </dgm:pt>
    <dgm:pt modelId="{CFF06B7C-37D8-441C-B976-4A4262887E62}" type="pres">
      <dgm:prSet presAssocID="{E011E8E5-2116-4891-AF84-365D5E4FF14C}" presName="bullet3b" presStyleLbl="node1" presStyleIdx="1" presStyleCnt="3"/>
      <dgm:spPr/>
    </dgm:pt>
    <dgm:pt modelId="{58211350-30BF-450A-8758-89D396676A3C}" type="pres">
      <dgm:prSet presAssocID="{E011E8E5-2116-4891-AF84-365D5E4FF14C}" presName="textBox3b" presStyleLbl="revTx" presStyleIdx="1" presStyleCnt="3">
        <dgm:presLayoutVars>
          <dgm:bulletEnabled val="1"/>
        </dgm:presLayoutVars>
      </dgm:prSet>
      <dgm:spPr/>
      <dgm:t>
        <a:bodyPr/>
        <a:lstStyle/>
        <a:p>
          <a:endParaRPr lang="en-US"/>
        </a:p>
      </dgm:t>
    </dgm:pt>
    <dgm:pt modelId="{4CEC79C7-DDF2-408C-9EA1-8B48B1B783CD}" type="pres">
      <dgm:prSet presAssocID="{4011865C-D35B-426C-A57F-E2F8F1C16EC4}" presName="bullet3c" presStyleLbl="node1" presStyleIdx="2" presStyleCnt="3"/>
      <dgm:spPr/>
    </dgm:pt>
    <dgm:pt modelId="{54FA3089-450C-4953-BBD4-2ED812225A7E}" type="pres">
      <dgm:prSet presAssocID="{4011865C-D35B-426C-A57F-E2F8F1C16EC4}" presName="textBox3c" presStyleLbl="revTx" presStyleIdx="2" presStyleCnt="3">
        <dgm:presLayoutVars>
          <dgm:bulletEnabled val="1"/>
        </dgm:presLayoutVars>
      </dgm:prSet>
      <dgm:spPr/>
      <dgm:t>
        <a:bodyPr/>
        <a:lstStyle/>
        <a:p>
          <a:endParaRPr lang="en-US"/>
        </a:p>
      </dgm:t>
    </dgm:pt>
  </dgm:ptLst>
  <dgm:cxnLst>
    <dgm:cxn modelId="{89836BEC-2BD5-40FC-9CCE-ACA22E379128}" srcId="{388B850C-5D29-403E-AB03-D48CBA291330}" destId="{E011E8E5-2116-4891-AF84-365D5E4FF14C}" srcOrd="1" destOrd="0" parTransId="{F06D76BD-A594-424D-81FC-3A18C1966CDF}" sibTransId="{0C3F2DE9-9C36-45B8-AC94-4FD538B3ED87}"/>
    <dgm:cxn modelId="{E72AF96E-20CC-44F8-9313-6C6BF6CB81CC}" srcId="{388B850C-5D29-403E-AB03-D48CBA291330}" destId="{4011865C-D35B-426C-A57F-E2F8F1C16EC4}" srcOrd="2" destOrd="0" parTransId="{620D0191-344E-43A2-8BDA-D1CEE275FC40}" sibTransId="{19A628CC-93EF-4EF0-98CA-31F58D478B7A}"/>
    <dgm:cxn modelId="{52073A56-EFB2-456E-9129-F7F46C28BE93}" type="presOf" srcId="{4011865C-D35B-426C-A57F-E2F8F1C16EC4}" destId="{54FA3089-450C-4953-BBD4-2ED812225A7E}" srcOrd="0" destOrd="0" presId="urn:microsoft.com/office/officeart/2005/8/layout/arrow2"/>
    <dgm:cxn modelId="{1C85B799-E9F1-488B-83E1-2AC910F8002E}" type="presOf" srcId="{ADB1028C-1369-42B9-BB72-19AF1F4894F6}" destId="{770AABD4-E811-4272-BF10-7BDA78FD4DE0}" srcOrd="0" destOrd="0" presId="urn:microsoft.com/office/officeart/2005/8/layout/arrow2"/>
    <dgm:cxn modelId="{6AF663A8-8B38-4111-A3F6-1F789ACBD6F0}" type="presOf" srcId="{E011E8E5-2116-4891-AF84-365D5E4FF14C}" destId="{58211350-30BF-450A-8758-89D396676A3C}" srcOrd="0" destOrd="0" presId="urn:microsoft.com/office/officeart/2005/8/layout/arrow2"/>
    <dgm:cxn modelId="{367FF254-C9A4-4932-9AC7-4A743CC68763}" srcId="{388B850C-5D29-403E-AB03-D48CBA291330}" destId="{ADB1028C-1369-42B9-BB72-19AF1F4894F6}" srcOrd="0" destOrd="0" parTransId="{0C454BE4-4A03-458B-8757-F88EEB14AC77}" sibTransId="{6B14AAE7-21E2-449C-9D76-6A1BE137A8B4}"/>
    <dgm:cxn modelId="{A7792EB9-FC6E-4137-BC3F-7569C95C0041}" type="presOf" srcId="{388B850C-5D29-403E-AB03-D48CBA291330}" destId="{628A16A1-9B6C-41A0-9E97-12C4110CDF45}" srcOrd="0" destOrd="0" presId="urn:microsoft.com/office/officeart/2005/8/layout/arrow2"/>
    <dgm:cxn modelId="{C828DE6D-5532-4ACC-99F1-A44802FDF0E7}" type="presParOf" srcId="{628A16A1-9B6C-41A0-9E97-12C4110CDF45}" destId="{E7800EAA-A10C-4DC1-95A9-770E065063FD}" srcOrd="0" destOrd="0" presId="urn:microsoft.com/office/officeart/2005/8/layout/arrow2"/>
    <dgm:cxn modelId="{E32E0658-7F4A-4690-AEB1-5FDC2D3FDADD}" type="presParOf" srcId="{628A16A1-9B6C-41A0-9E97-12C4110CDF45}" destId="{CDE8FB05-52F1-47FC-A2AB-C234B7EF5917}" srcOrd="1" destOrd="0" presId="urn:microsoft.com/office/officeart/2005/8/layout/arrow2"/>
    <dgm:cxn modelId="{39DA6E50-0D68-4B26-B137-97448D93FC0B}" type="presParOf" srcId="{CDE8FB05-52F1-47FC-A2AB-C234B7EF5917}" destId="{BE33558A-DC4C-4FDB-B864-45FE9E1BD890}" srcOrd="0" destOrd="0" presId="urn:microsoft.com/office/officeart/2005/8/layout/arrow2"/>
    <dgm:cxn modelId="{7B77E734-DC57-467C-8A38-32C326566471}" type="presParOf" srcId="{CDE8FB05-52F1-47FC-A2AB-C234B7EF5917}" destId="{770AABD4-E811-4272-BF10-7BDA78FD4DE0}" srcOrd="1" destOrd="0" presId="urn:microsoft.com/office/officeart/2005/8/layout/arrow2"/>
    <dgm:cxn modelId="{32F68295-CB4C-40A3-B6EA-F3E82956D25C}" type="presParOf" srcId="{CDE8FB05-52F1-47FC-A2AB-C234B7EF5917}" destId="{CFF06B7C-37D8-441C-B976-4A4262887E62}" srcOrd="2" destOrd="0" presId="urn:microsoft.com/office/officeart/2005/8/layout/arrow2"/>
    <dgm:cxn modelId="{35AEE971-6B9F-4281-B5AE-0452854D3185}" type="presParOf" srcId="{CDE8FB05-52F1-47FC-A2AB-C234B7EF5917}" destId="{58211350-30BF-450A-8758-89D396676A3C}" srcOrd="3" destOrd="0" presId="urn:microsoft.com/office/officeart/2005/8/layout/arrow2"/>
    <dgm:cxn modelId="{CA7A0211-C5AC-4A63-8155-35A4F07568E2}" type="presParOf" srcId="{CDE8FB05-52F1-47FC-A2AB-C234B7EF5917}" destId="{4CEC79C7-DDF2-408C-9EA1-8B48B1B783CD}" srcOrd="4" destOrd="0" presId="urn:microsoft.com/office/officeart/2005/8/layout/arrow2"/>
    <dgm:cxn modelId="{50400D57-256C-40E3-A405-45F4D90BEC14}" type="presParOf" srcId="{CDE8FB05-52F1-47FC-A2AB-C234B7EF5917}" destId="{54FA3089-450C-4953-BBD4-2ED812225A7E}"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30EC5B9-F61F-9249-A658-0F2D6B7F667A}" type="datetimeFigureOut">
              <a:rPr lang="en-US" smtClean="0"/>
              <a:pPr/>
              <a:t>9/6/2017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E6C0AAD-8443-9D4A-94B7-EFA286386D47}" type="slidenum">
              <a:rPr lang="en-US" smtClean="0"/>
              <a:pPr/>
              <a:t>‹#›</a:t>
            </a:fld>
            <a:endParaRPr lang="en-US"/>
          </a:p>
        </p:txBody>
      </p:sp>
    </p:spTree>
    <p:extLst>
      <p:ext uri="{BB962C8B-B14F-4D97-AF65-F5344CB8AC3E}">
        <p14:creationId xmlns:p14="http://schemas.microsoft.com/office/powerpoint/2010/main" val="41140073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8541D7-08E2-C04F-88F4-7F9390566DF9}" type="datetimeFigureOut">
              <a:rPr lang="en-US" smtClean="0"/>
              <a:pPr/>
              <a:t>9/6/2017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221978-7AB2-D644-A1FF-AF545A1745C1}" type="slidenum">
              <a:rPr lang="en-US" smtClean="0"/>
              <a:pPr/>
              <a:t>‹#›</a:t>
            </a:fld>
            <a:endParaRPr lang="en-US"/>
          </a:p>
        </p:txBody>
      </p:sp>
    </p:spTree>
    <p:extLst>
      <p:ext uri="{BB962C8B-B14F-4D97-AF65-F5344CB8AC3E}">
        <p14:creationId xmlns:p14="http://schemas.microsoft.com/office/powerpoint/2010/main" val="3092087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kern="1200" dirty="0" smtClean="0">
                <a:solidFill>
                  <a:schemeClr val="tx1"/>
                </a:solidFill>
                <a:latin typeface="+mn-lt"/>
                <a:ea typeface="+mn-ea"/>
                <a:cs typeface="+mn-cs"/>
              </a:rPr>
              <a:t>Cooperation with Industry</a:t>
            </a:r>
            <a:endParaRPr lang="en-GB"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This session is intended to provide trainers with a framework for developing training material to be delivered as part of a wider programme. It is essential that judges and prosecutors are aware of the available means and channels of private sector cooperation for the purposes of</a:t>
            </a:r>
            <a:r>
              <a:rPr lang="en-GB" sz="1200" kern="1200" baseline="0" dirty="0" smtClean="0">
                <a:solidFill>
                  <a:schemeClr val="tx1"/>
                </a:solidFill>
                <a:latin typeface="+mn-lt"/>
                <a:ea typeface="+mn-ea"/>
                <a:cs typeface="+mn-cs"/>
              </a:rPr>
              <a:t> combatting cybercrime.</a:t>
            </a:r>
            <a:r>
              <a:rPr lang="en-GB" sz="1200" kern="1200" dirty="0" smtClean="0">
                <a:solidFill>
                  <a:schemeClr val="tx1"/>
                </a:solidFill>
                <a:latin typeface="+mn-lt"/>
                <a:ea typeface="+mn-ea"/>
                <a:cs typeface="+mn-cs"/>
              </a:rPr>
              <a:t> This session provides an overview of these</a:t>
            </a:r>
            <a:r>
              <a:rPr lang="en-GB" sz="1200" kern="1200" baseline="0" dirty="0" smtClean="0">
                <a:solidFill>
                  <a:schemeClr val="tx1"/>
                </a:solidFill>
                <a:latin typeface="+mn-lt"/>
                <a:ea typeface="+mn-ea"/>
                <a:cs typeface="+mn-cs"/>
              </a:rPr>
              <a:t> methods</a:t>
            </a:r>
            <a:r>
              <a:rPr lang="en-GB" sz="1200" kern="1200" dirty="0" smtClean="0">
                <a:solidFill>
                  <a:schemeClr val="tx1"/>
                </a:solidFill>
                <a:latin typeface="+mn-lt"/>
                <a:ea typeface="+mn-ea"/>
                <a:cs typeface="+mn-cs"/>
              </a:rPr>
              <a:t>.  A PowerPoint presentation is provided as a resource for trainers to use if considered appropriate.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a:t>
            </a:fld>
            <a:endParaRPr lang="en-US" dirty="0"/>
          </a:p>
        </p:txBody>
      </p:sp>
    </p:spTree>
    <p:extLst>
      <p:ext uri="{BB962C8B-B14F-4D97-AF65-F5344CB8AC3E}">
        <p14:creationId xmlns:p14="http://schemas.microsoft.com/office/powerpoint/2010/main" val="2800725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dirty="0" smtClean="0"/>
              <a:t>The</a:t>
            </a:r>
            <a:r>
              <a:rPr lang="en-US" baseline="0" dirty="0" smtClean="0"/>
              <a:t> trainer should explain subscriber information </a:t>
            </a:r>
            <a:r>
              <a:rPr lang="en-US" dirty="0" smtClean="0"/>
              <a:t>as information to identify user of specific IPs or IPs used by specific persons (including data from registrars on domain registrants).</a:t>
            </a:r>
            <a:r>
              <a:rPr lang="en-US" baseline="0" dirty="0" smtClean="0"/>
              <a:t> The trainer should use examples of subscriber information (such as subscriber name, address, billing information </a:t>
            </a:r>
            <a:r>
              <a:rPr lang="en-US" baseline="0" dirty="0" err="1" smtClean="0"/>
              <a:t>etc</a:t>
            </a:r>
            <a:r>
              <a:rPr lang="en-US" baseline="0" dirty="0" smtClean="0"/>
              <a:t>) to explain the scope of subscriber information.  At this stage, the trainer should also highlight the importance of subscriber information for the purposes of investigation. At a preliminary stage of an investigation, subscriber information is essential for the purposes of identifying and gaining information about potential suspects. Generally, as the participants will later see, US service providers provide access to subscriber information to foreign law enforcement more readily than traffic data and content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a:p>
        </p:txBody>
      </p:sp>
    </p:spTree>
    <p:extLst>
      <p:ext uri="{BB962C8B-B14F-4D97-AF65-F5344CB8AC3E}">
        <p14:creationId xmlns:p14="http://schemas.microsoft.com/office/powerpoint/2010/main" val="3889007427"/>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105</a:t>
            </a:fld>
            <a:endParaRPr lang="en-US" dirty="0"/>
          </a:p>
        </p:txBody>
      </p:sp>
    </p:spTree>
    <p:extLst>
      <p:ext uri="{BB962C8B-B14F-4D97-AF65-F5344CB8AC3E}">
        <p14:creationId xmlns:p14="http://schemas.microsoft.com/office/powerpoint/2010/main" val="81643789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106</a:t>
            </a:fld>
            <a:endParaRPr lang="en-US" dirty="0"/>
          </a:p>
        </p:txBody>
      </p:sp>
    </p:spTree>
    <p:extLst>
      <p:ext uri="{BB962C8B-B14F-4D97-AF65-F5344CB8AC3E}">
        <p14:creationId xmlns:p14="http://schemas.microsoft.com/office/powerpoint/2010/main" val="816437894"/>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the lesson.</a:t>
            </a: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Practical Exercises </a:t>
            </a:r>
            <a:r>
              <a:rPr lang="en-US" sz="1200" kern="1200" dirty="0" smtClean="0">
                <a:solidFill>
                  <a:schemeClr val="tx1"/>
                </a:solidFill>
                <a:effectLst/>
                <a:latin typeface="+mn-lt"/>
                <a:ea typeface="+mn-ea"/>
                <a:cs typeface="+mn-cs"/>
              </a:rPr>
              <a:t>(if applicable)</a:t>
            </a:r>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No other practical exercises are planned for this session. However, this session is intended to be interactive and case </a:t>
            </a:r>
            <a:r>
              <a:rPr lang="en-GB" sz="1200" kern="1200" smtClean="0">
                <a:solidFill>
                  <a:schemeClr val="tx1"/>
                </a:solidFill>
                <a:effectLst/>
                <a:latin typeface="+mn-lt"/>
                <a:ea typeface="+mn-ea"/>
                <a:cs typeface="+mn-cs"/>
              </a:rPr>
              <a:t>studies are </a:t>
            </a:r>
            <a:r>
              <a:rPr lang="en-GB" sz="1200" kern="1200" dirty="0" smtClean="0">
                <a:solidFill>
                  <a:schemeClr val="tx1"/>
                </a:solidFill>
                <a:effectLst/>
                <a:latin typeface="+mn-lt"/>
                <a:ea typeface="+mn-ea"/>
                <a:cs typeface="+mn-cs"/>
              </a:rPr>
              <a:t>included which shall be discussed verbally amongst the participants. </a:t>
            </a: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Knowledge check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 specific knowledge check is envisaged for this lesson. However, the trainer may ask questions at the end of the lesson.</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107</a:t>
            </a:fld>
            <a:endParaRPr lang="en-GB"/>
          </a:p>
        </p:txBody>
      </p:sp>
    </p:spTree>
    <p:extLst>
      <p:ext uri="{BB962C8B-B14F-4D97-AF65-F5344CB8AC3E}">
        <p14:creationId xmlns:p14="http://schemas.microsoft.com/office/powerpoint/2010/main" val="3868169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en-US" dirty="0" smtClean="0"/>
              <a:t>The trainer </a:t>
            </a:r>
            <a:r>
              <a:rPr lang="en-US" baseline="0" dirty="0" smtClean="0"/>
              <a:t>should explain the meaning of the term “traffic data” - </a:t>
            </a:r>
            <a:r>
              <a:rPr lang="en-US" dirty="0" smtClean="0"/>
              <a:t>traffic data are</a:t>
            </a:r>
            <a:r>
              <a:rPr lang="en-US" baseline="0" dirty="0" smtClean="0"/>
              <a:t> anonymous log files that record activities of operating system of computer systems or of communication between computer systems.</a:t>
            </a:r>
            <a:r>
              <a:rPr lang="en-US" dirty="0" smtClean="0"/>
              <a:t> The trainer</a:t>
            </a:r>
            <a:r>
              <a:rPr lang="en-US" baseline="0" dirty="0" smtClean="0"/>
              <a:t> should also </a:t>
            </a:r>
            <a:r>
              <a:rPr lang="en-US" baseline="0" dirty="0" err="1" smtClean="0"/>
              <a:t>emphasise</a:t>
            </a:r>
            <a:r>
              <a:rPr lang="en-US" baseline="0" dirty="0" smtClean="0"/>
              <a:t> the importance of traffic data for the purposes of investigation and the procedural powers in domestic law specific to traffic data (e.g. expedited preservation and partial disclosure of traffic data and real-time collection of traffic data). It is important that the participants understand that traffic data is log data that indicates certain details regarding the communication (i.e. origin, destination, route, time, date, size, duration or type of underlying service).</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12</a:t>
            </a:fld>
            <a:endParaRPr lang="en-US"/>
          </a:p>
        </p:txBody>
      </p:sp>
    </p:spTree>
    <p:extLst>
      <p:ext uri="{BB962C8B-B14F-4D97-AF65-F5344CB8AC3E}">
        <p14:creationId xmlns:p14="http://schemas.microsoft.com/office/powerpoint/2010/main" val="1349628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 explain the</a:t>
            </a:r>
            <a:r>
              <a:rPr lang="en-US" baseline="0" dirty="0" smtClean="0"/>
              <a:t> term “content data”. It may be useful for the trainer to focus on examples of content data so that participants are able to understand its scope. It is important that the trainer </a:t>
            </a:r>
            <a:r>
              <a:rPr lang="en-US" baseline="0" dirty="0" err="1" smtClean="0"/>
              <a:t>emphasise</a:t>
            </a:r>
            <a:r>
              <a:rPr lang="en-US" baseline="0" dirty="0" smtClean="0"/>
              <a:t> that content data is the most privacy-sensitive as it is not </a:t>
            </a:r>
            <a:r>
              <a:rPr lang="en-US" baseline="0" dirty="0" err="1" smtClean="0"/>
              <a:t>anonymised</a:t>
            </a:r>
            <a:r>
              <a:rPr lang="en-US" baseline="0" dirty="0" smtClean="0"/>
              <a:t> data and it contains actual communication content and/or messages or information being conveyed.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13</a:t>
            </a:fld>
            <a:endParaRPr lang="en-US"/>
          </a:p>
        </p:txBody>
      </p:sp>
    </p:spTree>
    <p:extLst>
      <p:ext uri="{BB962C8B-B14F-4D97-AF65-F5344CB8AC3E}">
        <p14:creationId xmlns:p14="http://schemas.microsoft.com/office/powerpoint/2010/main" val="2019995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 explain the meaning</a:t>
            </a:r>
            <a:r>
              <a:rPr lang="en-US" baseline="0" dirty="0" smtClean="0"/>
              <a:t> of cloud data. It may be useful to refer to popular cloud storage services so that participants are able to understand this relatively new technology. Much of the problem with cooperating with industry is that data that is the possession or control of industry is often in the form of cloud data that is stored in another jurisdiction. That is why it is important to explain to the participants what cloud data is.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14</a:t>
            </a:fld>
            <a:endParaRPr lang="en-US"/>
          </a:p>
        </p:txBody>
      </p:sp>
    </p:spTree>
    <p:extLst>
      <p:ext uri="{BB962C8B-B14F-4D97-AF65-F5344CB8AC3E}">
        <p14:creationId xmlns:p14="http://schemas.microsoft.com/office/powerpoint/2010/main" val="17489058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trainer should refer to the Cloud Evidence Group (CEG), a working group of the Cybercrime Committee (T-CY) of the Council of Europe before moving onto the next slides that talk about how cloud data is different from conventional computer data. </a:t>
            </a:r>
          </a:p>
          <a:p>
            <a:endParaRPr lang="en-US" baseline="0" dirty="0" smtClean="0"/>
          </a:p>
          <a:p>
            <a:r>
              <a:rPr lang="en-US" baseline="0" dirty="0" smtClean="0"/>
              <a:t>More information of the CEG: http://www.coe.int/en/web/cybercrime/ceg</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15</a:t>
            </a:fld>
            <a:endParaRPr lang="en-US"/>
          </a:p>
        </p:txBody>
      </p:sp>
    </p:spTree>
    <p:extLst>
      <p:ext uri="{BB962C8B-B14F-4D97-AF65-F5344CB8AC3E}">
        <p14:creationId xmlns:p14="http://schemas.microsoft.com/office/powerpoint/2010/main" val="31890287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At</a:t>
            </a:r>
            <a:r>
              <a:rPr lang="en-US" baseline="0" dirty="0" smtClean="0"/>
              <a:t> this stage of the lesson, the trainer should explain some of the key challenges that emerge as a result of cloud storage and remote data storage that were dealt with by the Cloud Evidence Group. Particular problems including the issues of jurisdiction, which rules of access will apply and multiple layers of jurisdiction are of particular concern for the participants as these issues may be used by the trainer to highlight the importance of direct cooperation with foreign industry in order to effectively combat cybercrime.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16</a:t>
            </a:fld>
            <a:endParaRPr lang="en-US"/>
          </a:p>
        </p:txBody>
      </p:sp>
    </p:spTree>
    <p:extLst>
      <p:ext uri="{BB962C8B-B14F-4D97-AF65-F5344CB8AC3E}">
        <p14:creationId xmlns:p14="http://schemas.microsoft.com/office/powerpoint/2010/main" val="301484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trainer should give participants a</a:t>
            </a:r>
            <a:r>
              <a:rPr lang="en-GB" baseline="0" dirty="0" smtClean="0"/>
              <a:t>n opportunity to ask any questions that they may have in relation to Part One of the lesson.</a:t>
            </a:r>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17</a:t>
            </a:fld>
            <a:endParaRPr lang="en-GB"/>
          </a:p>
        </p:txBody>
      </p:sp>
    </p:spTree>
    <p:extLst>
      <p:ext uri="{BB962C8B-B14F-4D97-AF65-F5344CB8AC3E}">
        <p14:creationId xmlns:p14="http://schemas.microsoft.com/office/powerpoint/2010/main" val="2316020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participants need to be aware of the ways in which cooperation between law enforcement and domestic private sector service providers can be enabled. This part will explain to them the different levels of cooperation and the various considerations that need to be factored in by the participants when exercising their powers in relation to accessing data held by domestic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18</a:t>
            </a:fld>
            <a:endParaRPr lang="en-US"/>
          </a:p>
        </p:txBody>
      </p:sp>
    </p:spTree>
    <p:extLst>
      <p:ext uri="{BB962C8B-B14F-4D97-AF65-F5344CB8AC3E}">
        <p14:creationId xmlns:p14="http://schemas.microsoft.com/office/powerpoint/2010/main" val="334464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explain the three levels of cooperation that can occur with domestic industry:</a:t>
            </a:r>
          </a:p>
          <a:p>
            <a:endParaRPr lang="en-US" baseline="0" dirty="0" smtClean="0"/>
          </a:p>
          <a:p>
            <a:pPr marL="228600" indent="-228600" algn="just">
              <a:buAutoNum type="arabicPeriod"/>
            </a:pPr>
            <a:r>
              <a:rPr lang="en-US" b="1" baseline="0" dirty="0" smtClean="0"/>
              <a:t>Compulsory cooperation with legal mandate – </a:t>
            </a:r>
            <a:r>
              <a:rPr lang="en-US" b="0" baseline="0" dirty="0" smtClean="0"/>
              <a:t>This is compulsory cooperation that results from law enforcement exercising procedural powers that correspond to Articles 16 – 21 of the Budapest Convention. This involves the issuance of orders/warrants that mandate the subject of such order/warrant from cooperating with law enforcement agencies.</a:t>
            </a:r>
          </a:p>
          <a:p>
            <a:pPr marL="228600" indent="-228600">
              <a:buAutoNum type="arabicPeriod"/>
            </a:pPr>
            <a:r>
              <a:rPr lang="en-US" b="1" baseline="0" dirty="0" smtClean="0"/>
              <a:t>Voluntary cooperation with legal mandate – </a:t>
            </a:r>
            <a:r>
              <a:rPr lang="en-US" b="0" baseline="0" dirty="0" smtClean="0"/>
              <a:t>This is voluntary cooperation that occurs on the basis of some legal mandate that does not have the same force as compulsory provisions of law. For instance, such cooperation may be the result of a memorandum of understanding signed between a private sector operator and a law enforcement agency.</a:t>
            </a:r>
          </a:p>
          <a:p>
            <a:pPr marL="228600" indent="-228600">
              <a:buAutoNum type="arabicPeriod"/>
            </a:pPr>
            <a:r>
              <a:rPr lang="en-US" b="1" baseline="0" dirty="0" smtClean="0"/>
              <a:t>Voluntary cooperation regardless of legal mandate </a:t>
            </a:r>
            <a:r>
              <a:rPr lang="en-US" b="0" baseline="0" dirty="0" smtClean="0"/>
              <a:t>– This is voluntary cooperation that occurs despite there being no legal mandate for the same. Such cooperation may be enabled by the law, but is not required by it.</a:t>
            </a:r>
            <a:endParaRPr lang="en-US" b="1"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19</a:t>
            </a:fld>
            <a:endParaRPr lang="en-US"/>
          </a:p>
        </p:txBody>
      </p:sp>
    </p:spTree>
    <p:extLst>
      <p:ext uri="{BB962C8B-B14F-4D97-AF65-F5344CB8AC3E}">
        <p14:creationId xmlns:p14="http://schemas.microsoft.com/office/powerpoint/2010/main" val="1213969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The trainer should</a:t>
            </a:r>
            <a:r>
              <a:rPr lang="en-US" baseline="0" dirty="0" smtClean="0"/>
              <a:t> walk the participants through the list of provisions of law that mandate cooperation between private sector service providers and industry. The trainer should tell participants that key considerations with respect to each power will be dealt with individually.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20</a:t>
            </a:fld>
            <a:endParaRPr lang="en-US"/>
          </a:p>
        </p:txBody>
      </p:sp>
    </p:spTree>
    <p:extLst>
      <p:ext uri="{BB962C8B-B14F-4D97-AF65-F5344CB8AC3E}">
        <p14:creationId xmlns:p14="http://schemas.microsoft.com/office/powerpoint/2010/main" val="1117195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i="0" kern="1200" dirty="0" smtClean="0">
                <a:solidFill>
                  <a:schemeClr val="tx1"/>
                </a:solidFill>
                <a:latin typeface="+mn-lt"/>
                <a:ea typeface="+mn-ea"/>
                <a:cs typeface="+mn-cs"/>
              </a:rPr>
              <a:t>The agenda slide lists the different parts of the session.</a:t>
            </a:r>
            <a:r>
              <a:rPr lang="en-GB" sz="1200" i="0" kern="1200" baseline="0" dirty="0" smtClean="0">
                <a:solidFill>
                  <a:schemeClr val="tx1"/>
                </a:solidFill>
                <a:latin typeface="+mn-lt"/>
                <a:ea typeface="+mn-ea"/>
                <a:cs typeface="+mn-cs"/>
              </a:rPr>
              <a:t> </a:t>
            </a:r>
            <a:r>
              <a:rPr lang="en-GB" sz="1200" i="0" kern="1200" dirty="0" smtClean="0">
                <a:solidFill>
                  <a:schemeClr val="tx1"/>
                </a:solidFill>
                <a:latin typeface="+mn-lt"/>
                <a:ea typeface="+mn-ea"/>
                <a:cs typeface="+mn-cs"/>
              </a:rPr>
              <a:t>The trainer should explain how the materials will be presented and that there will be time for audience participation and questions</a:t>
            </a:r>
            <a:r>
              <a:rPr lang="en-GB" sz="1200" i="0" kern="1200" baseline="0" dirty="0" smtClean="0">
                <a:solidFill>
                  <a:schemeClr val="tx1"/>
                </a:solidFill>
                <a:latin typeface="+mn-lt"/>
                <a:ea typeface="+mn-ea"/>
                <a:cs typeface="+mn-cs"/>
              </a:rPr>
              <a:t> at the end of each part. </a:t>
            </a:r>
            <a:r>
              <a:rPr lang="en-GB" sz="1200" i="0" kern="1200" dirty="0" smtClean="0">
                <a:solidFill>
                  <a:schemeClr val="tx1"/>
                </a:solidFill>
                <a:latin typeface="+mn-lt"/>
                <a:ea typeface="+mn-ea"/>
                <a:cs typeface="+mn-cs"/>
              </a:rPr>
              <a:t>The trainer should at this point emphasise</a:t>
            </a:r>
            <a:r>
              <a:rPr lang="en-GB" sz="1200" i="0" kern="1200" baseline="0" dirty="0" smtClean="0">
                <a:solidFill>
                  <a:schemeClr val="tx1"/>
                </a:solidFill>
                <a:latin typeface="+mn-lt"/>
                <a:ea typeface="+mn-ea"/>
                <a:cs typeface="+mn-cs"/>
              </a:rPr>
              <a:t> </a:t>
            </a:r>
            <a:r>
              <a:rPr lang="en-GB" sz="1200" i="0" kern="1200" dirty="0" smtClean="0">
                <a:solidFill>
                  <a:schemeClr val="tx1"/>
                </a:solidFill>
                <a:latin typeface="+mn-lt"/>
                <a:ea typeface="+mn-ea"/>
                <a:cs typeface="+mn-cs"/>
              </a:rPr>
              <a:t>that this training is designed to be interactive and that delegates will be expected to participate throughout the session.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a:t>
            </a:fld>
            <a:endParaRPr lang="en-US" dirty="0"/>
          </a:p>
        </p:txBody>
      </p:sp>
    </p:spTree>
    <p:extLst>
      <p:ext uri="{BB962C8B-B14F-4D97-AF65-F5344CB8AC3E}">
        <p14:creationId xmlns:p14="http://schemas.microsoft.com/office/powerpoint/2010/main" val="35781408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dirty="0" smtClean="0"/>
              <a:t>The trainer should explain </a:t>
            </a:r>
            <a:r>
              <a:rPr lang="en-US" baseline="0" dirty="0" smtClean="0"/>
              <a:t>the domestic power to seek expedited preservation of stored computer data. </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21</a:t>
            </a:fld>
            <a:endParaRPr lang="en-US"/>
          </a:p>
        </p:txBody>
      </p:sp>
    </p:spTree>
    <p:extLst>
      <p:ext uri="{BB962C8B-B14F-4D97-AF65-F5344CB8AC3E}">
        <p14:creationId xmlns:p14="http://schemas.microsoft.com/office/powerpoint/2010/main" val="2529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Ordering service providers to preserve data (Article 16)</a:t>
            </a:r>
            <a:endParaRPr lang="en-GB" sz="1200" kern="1200" dirty="0" smtClean="0">
              <a:solidFill>
                <a:schemeClr val="tx1"/>
              </a:solidFill>
              <a:effectLst/>
              <a:latin typeface="+mn-lt"/>
              <a:ea typeface="+mn-ea"/>
              <a:cs typeface="+mn-cs"/>
            </a:endParaRPr>
          </a:p>
          <a:p>
            <a:pPr marL="0" indent="0" algn="just">
              <a:buNone/>
            </a:pPr>
            <a:endParaRPr lang="en-US" baseline="0" dirty="0" smtClean="0"/>
          </a:p>
          <a:p>
            <a:pPr marL="0" indent="0" algn="just">
              <a:buNone/>
            </a:pPr>
            <a:r>
              <a:rPr lang="en-US" baseline="0" dirty="0" smtClean="0"/>
              <a:t>It is important that the trainers explain the role of the prosecutor/judiciary with respect to exercising this power to obtain expeditious preservation of specified computer data. The trainer should </a:t>
            </a:r>
            <a:r>
              <a:rPr lang="en-US" baseline="0" dirty="0" err="1" smtClean="0"/>
              <a:t>emphasise</a:t>
            </a:r>
            <a:r>
              <a:rPr lang="en-US" baseline="0" dirty="0" smtClean="0"/>
              <a:t> the particular limitations of this power including that it is limited to ordering preservation and not retention of data, and that it may only be exercised  with respect to specific criminal investigations. This will enable participants to understand its scope,  </a:t>
            </a:r>
          </a:p>
          <a:p>
            <a:pPr marL="0" indent="0" algn="just">
              <a:buNone/>
            </a:pPr>
            <a:endParaRPr lang="en-US" baseline="0" dirty="0" smtClean="0"/>
          </a:p>
          <a:p>
            <a:pPr marL="0" indent="0" algn="just">
              <a:buNone/>
            </a:pPr>
            <a:r>
              <a:rPr lang="en-US" baseline="0" dirty="0" smtClean="0"/>
              <a:t>The trainer should </a:t>
            </a:r>
            <a:r>
              <a:rPr lang="en-US" baseline="0" dirty="0" err="1" smtClean="0"/>
              <a:t>emphasise</a:t>
            </a:r>
            <a:r>
              <a:rPr lang="en-US" baseline="0" dirty="0" smtClean="0"/>
              <a:t> the importance of this power with respect to cooperation with the private sector for the purposes of law enforcement as many service providers for either technical or business reasons store computer data of its subscribers for a limited period of time.</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22</a:t>
            </a:fld>
            <a:endParaRPr lang="en-US"/>
          </a:p>
        </p:txBody>
      </p:sp>
    </p:spTree>
    <p:extLst>
      <p:ext uri="{BB962C8B-B14F-4D97-AF65-F5344CB8AC3E}">
        <p14:creationId xmlns:p14="http://schemas.microsoft.com/office/powerpoint/2010/main" val="18488584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Ordering service providers to preserve data </a:t>
            </a:r>
            <a:endParaRPr lang="en-GB" sz="1200" kern="1200" dirty="0" smtClean="0">
              <a:solidFill>
                <a:schemeClr val="tx1"/>
              </a:solidFill>
              <a:effectLst/>
              <a:latin typeface="+mn-lt"/>
              <a:ea typeface="+mn-ea"/>
              <a:cs typeface="+mn-cs"/>
            </a:endParaRPr>
          </a:p>
          <a:p>
            <a:endParaRPr lang="en-US" dirty="0" smtClean="0"/>
          </a:p>
          <a:p>
            <a:r>
              <a:rPr lang="en-US" dirty="0" smtClean="0"/>
              <a:t>The trainer should explain some key considerations</a:t>
            </a:r>
            <a:r>
              <a:rPr lang="en-US" baseline="0" dirty="0" smtClean="0"/>
              <a:t> that participants should keep in mind when ordering expedited preservation of stored computer data:</a:t>
            </a:r>
          </a:p>
          <a:p>
            <a:pPr marL="228600" indent="-228600">
              <a:buAutoNum type="arabicPeriod"/>
            </a:pPr>
            <a:r>
              <a:rPr lang="en-US" baseline="0" dirty="0" smtClean="0"/>
              <a:t>Application may be required to state grounds to believe data is vulnerable to loss or modification: This particular requirement depends on whether this is a requirement under domestic law. However, it may regardless be prudent for the person making the order to determine whether it is in fact necessary for expeditious preservation of such data or whether there is sufficient time for the applicant to seek exercise other procedural powers under the law.</a:t>
            </a:r>
          </a:p>
          <a:p>
            <a:pPr marL="228600" indent="-228600" algn="just">
              <a:buAutoNum type="arabicPeriod"/>
            </a:pPr>
            <a:r>
              <a:rPr lang="en-US" baseline="0" dirty="0" smtClean="0"/>
              <a:t>Order should clearly specify which data is the subject of the order: The order should be made in relation to specific data, not general, unspecified data (e.g. all the data in a particular computer system). </a:t>
            </a:r>
          </a:p>
          <a:p>
            <a:pPr marL="228600" indent="-228600" algn="just">
              <a:buAutoNum type="arabicPeriod"/>
            </a:pPr>
            <a:r>
              <a:rPr lang="en-US" baseline="0" dirty="0" smtClean="0"/>
              <a:t>Order should specify whether the private service provider is to freeze data: In certain cases, it is important that the data that is the subject of such an order for expedited preservation be frozen (i.e. rendered inaccessible). For instance, law enforcement may want that in child pornography cases, certain stored computer data that appears to fall under the definition of child pornography not just be expeditiously preserved, but also rendered inaccessible temporarily until the same can be </a:t>
            </a:r>
            <a:r>
              <a:rPr lang="en-US" baseline="0" dirty="0" err="1" smtClean="0"/>
              <a:t>seised</a:t>
            </a:r>
            <a:r>
              <a:rPr lang="en-US" baseline="0" dirty="0" smtClean="0"/>
              <a:t> or similarly secured.</a:t>
            </a:r>
          </a:p>
          <a:p>
            <a:pPr marL="228600" indent="-228600">
              <a:buAutoNum type="arabicPeriod"/>
            </a:pPr>
            <a:r>
              <a:rPr lang="en-US" baseline="0" dirty="0" smtClean="0"/>
              <a:t>Order should specify whether the private service provider is required to keep order confidential: If the order is required to be confidential, it should be specified.</a:t>
            </a:r>
          </a:p>
          <a:p>
            <a:pPr marL="228600" indent="-228600">
              <a:buAutoNum type="arabicPeriod"/>
            </a:pPr>
            <a:r>
              <a:rPr lang="en-US" baseline="0" dirty="0" smtClean="0"/>
              <a:t>Order should specify a definite time period:  The order must clearly set a reasonable time period within the statutory limit for which a service provider must preserve certain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23</a:t>
            </a:fld>
            <a:endParaRPr lang="en-US"/>
          </a:p>
        </p:txBody>
      </p:sp>
    </p:spTree>
    <p:extLst>
      <p:ext uri="{BB962C8B-B14F-4D97-AF65-F5344CB8AC3E}">
        <p14:creationId xmlns:p14="http://schemas.microsoft.com/office/powerpoint/2010/main" val="16282982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dirty="0" smtClean="0"/>
              <a:t>The trainer should explain </a:t>
            </a:r>
            <a:r>
              <a:rPr lang="en-US" baseline="0" dirty="0" smtClean="0"/>
              <a:t>the domestic power to seek expedited preservation and partial disclosure of traffic data. </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24</a:t>
            </a:fld>
            <a:endParaRPr lang="en-US"/>
          </a:p>
        </p:txBody>
      </p:sp>
    </p:spTree>
    <p:extLst>
      <p:ext uri="{BB962C8B-B14F-4D97-AF65-F5344CB8AC3E}">
        <p14:creationId xmlns:p14="http://schemas.microsoft.com/office/powerpoint/2010/main" val="40949129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Ordering service providers to disclose partial traffic data (Article 17)</a:t>
            </a:r>
            <a:endParaRPr lang="en-GB" sz="1200" kern="1200" dirty="0" smtClean="0">
              <a:solidFill>
                <a:schemeClr val="tx1"/>
              </a:solidFill>
              <a:effectLst/>
              <a:latin typeface="+mn-lt"/>
              <a:ea typeface="+mn-ea"/>
              <a:cs typeface="+mn-cs"/>
            </a:endParaRPr>
          </a:p>
          <a:p>
            <a:pPr marL="0" indent="0" algn="just">
              <a:buNone/>
            </a:pPr>
            <a:endParaRPr lang="en-US" dirty="0" smtClean="0"/>
          </a:p>
          <a:p>
            <a:pPr marL="0" indent="0" algn="just">
              <a:buNone/>
            </a:pPr>
            <a:r>
              <a:rPr lang="en-US" dirty="0" smtClean="0"/>
              <a:t>The</a:t>
            </a:r>
            <a:r>
              <a:rPr lang="en-US" baseline="0" dirty="0" smtClean="0"/>
              <a:t> trainer should distinguish this procedural power from the general power of expedited preservation of stored computer data. The participant should understand that partial disclosure of traffic data should only be ordered to the extent that it enables identifying service providers that are involved in the transmission of particular specific communications that are of interest to law enforcement authorities. </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25</a:t>
            </a:fld>
            <a:endParaRPr lang="en-US"/>
          </a:p>
        </p:txBody>
      </p:sp>
    </p:spTree>
    <p:extLst>
      <p:ext uri="{BB962C8B-B14F-4D97-AF65-F5344CB8AC3E}">
        <p14:creationId xmlns:p14="http://schemas.microsoft.com/office/powerpoint/2010/main" val="393196252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Ordering service providers to disclose partial traffic data</a:t>
            </a:r>
            <a:endParaRPr lang="en-GB" sz="1200" kern="1200" dirty="0" smtClean="0">
              <a:solidFill>
                <a:schemeClr val="tx1"/>
              </a:solidFill>
              <a:effectLst/>
              <a:latin typeface="+mn-lt"/>
              <a:ea typeface="+mn-ea"/>
              <a:cs typeface="+mn-cs"/>
            </a:endParaRPr>
          </a:p>
          <a:p>
            <a:endParaRPr lang="en-US" dirty="0" smtClean="0"/>
          </a:p>
          <a:p>
            <a:r>
              <a:rPr lang="en-US" dirty="0" smtClean="0"/>
              <a:t>The trainer should explain some key considerations</a:t>
            </a:r>
            <a:r>
              <a:rPr lang="en-US" baseline="0" dirty="0" smtClean="0"/>
              <a:t> that participants should keep in mind when ordering expedited preservation and partial disclosure of traffic data:</a:t>
            </a:r>
          </a:p>
          <a:p>
            <a:pPr marL="228600" indent="-228600">
              <a:buAutoNum type="arabicPeriod"/>
            </a:pPr>
            <a:r>
              <a:rPr lang="en-US" baseline="0" dirty="0" smtClean="0"/>
              <a:t>Single order may bind different service providers: The trainer should explain that it may not always be known at the start of an investigation which service providers were involved in the transmission of a communication. Thus a general order may be issued with respect to a specified communication that may be served upon a service provider once it is identified that it was involved in the transmission of the communication</a:t>
            </a:r>
          </a:p>
          <a:p>
            <a:pPr marL="228600" indent="-228600">
              <a:buAutoNum type="arabicPeriod"/>
            </a:pPr>
            <a:r>
              <a:rPr lang="en-US" baseline="0" dirty="0" smtClean="0"/>
              <a:t>Order may be served sequentially on service providers as they are identified: The order does not have to be served on all service providers at the same time, and may be served on each service provider as they are identified as being involved in the transmission of a communication.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26</a:t>
            </a:fld>
            <a:endParaRPr lang="en-US"/>
          </a:p>
        </p:txBody>
      </p:sp>
    </p:spTree>
    <p:extLst>
      <p:ext uri="{BB962C8B-B14F-4D97-AF65-F5344CB8AC3E}">
        <p14:creationId xmlns:p14="http://schemas.microsoft.com/office/powerpoint/2010/main" val="30191390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dirty="0" smtClean="0"/>
              <a:t>The trainer should explain</a:t>
            </a:r>
            <a:r>
              <a:rPr lang="en-US" baseline="0" dirty="0" smtClean="0"/>
              <a:t> the domestic power relating to production orders. </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27</a:t>
            </a:fld>
            <a:endParaRPr lang="en-US"/>
          </a:p>
        </p:txBody>
      </p:sp>
    </p:spTree>
    <p:extLst>
      <p:ext uri="{BB962C8B-B14F-4D97-AF65-F5344CB8AC3E}">
        <p14:creationId xmlns:p14="http://schemas.microsoft.com/office/powerpoint/2010/main" val="620699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Ordering service providers to produce data (Article 18)</a:t>
            </a:r>
            <a:endParaRPr lang="en-GB" sz="1200" kern="1200" dirty="0" smtClean="0">
              <a:solidFill>
                <a:schemeClr val="tx1"/>
              </a:solidFill>
              <a:effectLst/>
              <a:latin typeface="+mn-lt"/>
              <a:ea typeface="+mn-ea"/>
              <a:cs typeface="+mn-cs"/>
            </a:endParaRPr>
          </a:p>
          <a:p>
            <a:pPr marL="0" indent="0" algn="just">
              <a:buNone/>
            </a:pPr>
            <a:endParaRPr lang="en-US" dirty="0" smtClean="0"/>
          </a:p>
          <a:p>
            <a:pPr marL="0" indent="0" algn="just">
              <a:buNone/>
            </a:pPr>
            <a:r>
              <a:rPr lang="en-US" dirty="0" smtClean="0"/>
              <a:t>The trainer should</a:t>
            </a:r>
            <a:r>
              <a:rPr lang="en-US" baseline="0" dirty="0" smtClean="0"/>
              <a:t> explain some of the key characteristics of production orders. In particular,  the trainer should </a:t>
            </a:r>
            <a:r>
              <a:rPr lang="en-US" baseline="0" dirty="0" err="1" smtClean="0"/>
              <a:t>emphasise</a:t>
            </a:r>
            <a:r>
              <a:rPr lang="en-US" baseline="0" dirty="0" smtClean="0"/>
              <a:t> that this power is both less intrusive and less onerous than search and seisure of data as it does not apply systematically coercive measures onto third parties. This power provides service providers with the legal basis to effectively cooperate with law enforcement relieving them of contractual and non-contractual liability. The trainer should clarify that this procedural power does not enable ordering of retention of data.</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28</a:t>
            </a:fld>
            <a:endParaRPr lang="en-US"/>
          </a:p>
        </p:txBody>
      </p:sp>
    </p:spTree>
    <p:extLst>
      <p:ext uri="{BB962C8B-B14F-4D97-AF65-F5344CB8AC3E}">
        <p14:creationId xmlns:p14="http://schemas.microsoft.com/office/powerpoint/2010/main" val="20441171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Ordering service providers to produce data </a:t>
            </a:r>
          </a:p>
          <a:p>
            <a:pPr marL="0" marR="0" indent="0" algn="just"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just" defTabSz="457200" rtl="0" eaLnBrk="1" fontAlgn="auto" latinLnBrk="0" hangingPunct="1">
              <a:lnSpc>
                <a:spcPct val="100000"/>
              </a:lnSpc>
              <a:spcBef>
                <a:spcPts val="0"/>
              </a:spcBef>
              <a:spcAft>
                <a:spcPts val="0"/>
              </a:spcAft>
              <a:buClrTx/>
              <a:buSzTx/>
              <a:buFontTx/>
              <a:buNone/>
              <a:tabLst/>
              <a:defRPr/>
            </a:pPr>
            <a:r>
              <a:rPr lang="en-US" dirty="0" smtClean="0"/>
              <a:t>The trainer should explain some key considerations</a:t>
            </a:r>
            <a:r>
              <a:rPr lang="en-US" baseline="0" dirty="0" smtClean="0"/>
              <a:t> that participants should keep in mind when making production orders:</a:t>
            </a:r>
          </a:p>
          <a:p>
            <a:pPr marL="228600" indent="-228600" algn="just">
              <a:buAutoNum type="arabicPeriod"/>
            </a:pPr>
            <a:r>
              <a:rPr lang="en-US" dirty="0" smtClean="0"/>
              <a:t>Order may extend to content</a:t>
            </a:r>
            <a:r>
              <a:rPr lang="en-US" baseline="0" dirty="0" smtClean="0"/>
              <a:t> data, traffic data or subscriber information: Production orders are not specific to a certain kind of data so long as the other conditions related to this power are satisfied.</a:t>
            </a:r>
          </a:p>
          <a:p>
            <a:pPr marL="228600" indent="-228600" algn="just">
              <a:buAutoNum type="arabicPeriod"/>
            </a:pPr>
            <a:r>
              <a:rPr lang="en-US" baseline="0" dirty="0" smtClean="0"/>
              <a:t>Or may only be addressed to persons or service providers in control or possession of data: This power cannot be used to compel a person or service provider that does not have control or possession of data to produce such data.  Thus, if a service provider does not maintain such data or information, this measure may not be applicable (e.g. if a service provider does not retain subscriber records, it may not be ordered to produce the same).</a:t>
            </a:r>
          </a:p>
          <a:p>
            <a:pPr marL="228600" indent="-228600" algn="just">
              <a:buAutoNum type="arabicPeriod"/>
            </a:pPr>
            <a:r>
              <a:rPr lang="en-US" baseline="0" dirty="0" smtClean="0"/>
              <a:t>Order should specify whether the private service provider is required to keep the order confidential: It is important that this be explicitly stated within the order itself. </a:t>
            </a:r>
          </a:p>
          <a:p>
            <a:pPr marL="228600" indent="-228600" algn="just">
              <a:buAutoNum type="arabicPeriod"/>
            </a:pPr>
            <a:r>
              <a:rPr lang="en-US" baseline="0" dirty="0" smtClean="0"/>
              <a:t>Order should specify how the service provider is to produce data: if the legislation does not specify means of production of data, it is important that the order specify in what form data is to be produced to assist the service provider in fulfilling its obligation.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29</a:t>
            </a:fld>
            <a:endParaRPr lang="en-US"/>
          </a:p>
        </p:txBody>
      </p:sp>
    </p:spTree>
    <p:extLst>
      <p:ext uri="{BB962C8B-B14F-4D97-AF65-F5344CB8AC3E}">
        <p14:creationId xmlns:p14="http://schemas.microsoft.com/office/powerpoint/2010/main" val="407286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dirty="0" smtClean="0"/>
              <a:t>The trainer should explain </a:t>
            </a:r>
            <a:r>
              <a:rPr lang="en-US" baseline="0" dirty="0" smtClean="0"/>
              <a:t>the domestic power to for real-time collection of traffic data.</a:t>
            </a:r>
            <a:endParaRPr lang="en-GB"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30</a:t>
            </a:fld>
            <a:endParaRPr lang="en-US"/>
          </a:p>
        </p:txBody>
      </p:sp>
    </p:spTree>
    <p:extLst>
      <p:ext uri="{BB962C8B-B14F-4D97-AF65-F5344CB8AC3E}">
        <p14:creationId xmlns:p14="http://schemas.microsoft.com/office/powerpoint/2010/main" val="3257604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i="0" kern="1200" dirty="0" smtClean="0">
                <a:solidFill>
                  <a:schemeClr val="tx1"/>
                </a:solidFill>
                <a:latin typeface="+mn-lt"/>
                <a:ea typeface="+mn-ea"/>
                <a:cs typeface="+mn-cs"/>
              </a:rPr>
              <a:t>The agenda slide lists the different parts of the session.</a:t>
            </a:r>
            <a:r>
              <a:rPr lang="en-GB" sz="1200" i="0" kern="1200" baseline="0" dirty="0" smtClean="0">
                <a:solidFill>
                  <a:schemeClr val="tx1"/>
                </a:solidFill>
                <a:latin typeface="+mn-lt"/>
                <a:ea typeface="+mn-ea"/>
                <a:cs typeface="+mn-cs"/>
              </a:rPr>
              <a:t> </a:t>
            </a:r>
            <a:r>
              <a:rPr lang="en-GB" sz="1200" i="0" kern="1200" dirty="0" smtClean="0">
                <a:solidFill>
                  <a:schemeClr val="tx1"/>
                </a:solidFill>
                <a:latin typeface="+mn-lt"/>
                <a:ea typeface="+mn-ea"/>
                <a:cs typeface="+mn-cs"/>
              </a:rPr>
              <a:t>The trainer should explain how the materials will be presented and that there will be time for audience participation and questions</a:t>
            </a:r>
            <a:r>
              <a:rPr lang="en-GB" sz="1200" i="0" kern="1200" baseline="0" dirty="0" smtClean="0">
                <a:solidFill>
                  <a:schemeClr val="tx1"/>
                </a:solidFill>
                <a:latin typeface="+mn-lt"/>
                <a:ea typeface="+mn-ea"/>
                <a:cs typeface="+mn-cs"/>
              </a:rPr>
              <a:t> at the end of each part. </a:t>
            </a:r>
            <a:r>
              <a:rPr lang="en-GB" sz="1200" i="0" kern="1200" dirty="0" smtClean="0">
                <a:solidFill>
                  <a:schemeClr val="tx1"/>
                </a:solidFill>
                <a:latin typeface="+mn-lt"/>
                <a:ea typeface="+mn-ea"/>
                <a:cs typeface="+mn-cs"/>
              </a:rPr>
              <a:t>The trainer should at this point emphasise</a:t>
            </a:r>
            <a:r>
              <a:rPr lang="en-GB" sz="1200" i="0" kern="1200" baseline="0" dirty="0" smtClean="0">
                <a:solidFill>
                  <a:schemeClr val="tx1"/>
                </a:solidFill>
                <a:latin typeface="+mn-lt"/>
                <a:ea typeface="+mn-ea"/>
                <a:cs typeface="+mn-cs"/>
              </a:rPr>
              <a:t> </a:t>
            </a:r>
            <a:r>
              <a:rPr lang="en-GB" sz="1200" i="0" kern="1200" dirty="0" smtClean="0">
                <a:solidFill>
                  <a:schemeClr val="tx1"/>
                </a:solidFill>
                <a:latin typeface="+mn-lt"/>
                <a:ea typeface="+mn-ea"/>
                <a:cs typeface="+mn-cs"/>
              </a:rPr>
              <a:t>that this training is designed to be interactive and that delegates will be expected to participate throughout the session.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a:t>
            </a:fld>
            <a:endParaRPr lang="en-US" dirty="0"/>
          </a:p>
        </p:txBody>
      </p:sp>
    </p:spTree>
    <p:extLst>
      <p:ext uri="{BB962C8B-B14F-4D97-AF65-F5344CB8AC3E}">
        <p14:creationId xmlns:p14="http://schemas.microsoft.com/office/powerpoint/2010/main" val="2071162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kern="1200" dirty="0" smtClean="0">
                <a:solidFill>
                  <a:schemeClr val="tx1"/>
                </a:solidFill>
                <a:effectLst/>
                <a:latin typeface="+mn-lt"/>
                <a:ea typeface="+mn-ea"/>
                <a:cs typeface="+mn-cs"/>
              </a:rPr>
              <a:t>Ordering service providers to collect traffic data in real time (Article 20)</a:t>
            </a:r>
          </a:p>
          <a:p>
            <a:pPr algn="just"/>
            <a:endParaRPr lang="en-GB" sz="1200" kern="1200" dirty="0" smtClean="0">
              <a:solidFill>
                <a:schemeClr val="tx1"/>
              </a:solidFill>
              <a:effectLst/>
              <a:latin typeface="+mn-lt"/>
              <a:ea typeface="+mn-ea"/>
              <a:cs typeface="+mn-cs"/>
            </a:endParaRPr>
          </a:p>
          <a:p>
            <a:pPr algn="just"/>
            <a:r>
              <a:rPr lang="en-GB" dirty="0" smtClean="0"/>
              <a:t>The trainer should</a:t>
            </a:r>
            <a:r>
              <a:rPr lang="en-GB" baseline="0" dirty="0" smtClean="0"/>
              <a:t> explain the main elements of the power related to real-time collection of traffic data. for instance, the trainer should explain that this power enables collection of traffic data relating to a communication as the communication is being made (i.e. in real time).</a:t>
            </a:r>
            <a:endParaRPr lang="en-GB"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31</a:t>
            </a:fld>
            <a:endParaRPr lang="en-US"/>
          </a:p>
        </p:txBody>
      </p:sp>
    </p:spTree>
    <p:extLst>
      <p:ext uri="{BB962C8B-B14F-4D97-AF65-F5344CB8AC3E}">
        <p14:creationId xmlns:p14="http://schemas.microsoft.com/office/powerpoint/2010/main" val="12617654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GB" sz="1200" kern="1200" dirty="0" smtClean="0">
                <a:solidFill>
                  <a:schemeClr val="tx1"/>
                </a:solidFill>
                <a:effectLst/>
                <a:latin typeface="+mn-lt"/>
                <a:ea typeface="+mn-ea"/>
                <a:cs typeface="+mn-cs"/>
              </a:rPr>
              <a:t>Ordering service providers to collect traffic data in real time </a:t>
            </a:r>
          </a:p>
          <a:p>
            <a:pPr marL="0" indent="0" algn="just">
              <a:buNone/>
            </a:pPr>
            <a:endParaRPr lang="en-GB" sz="1200" kern="1200" dirty="0" smtClean="0">
              <a:solidFill>
                <a:schemeClr val="tx1"/>
              </a:solidFill>
              <a:effectLst/>
              <a:latin typeface="+mn-lt"/>
              <a:ea typeface="+mn-ea"/>
              <a:cs typeface="+mn-cs"/>
            </a:endParaRPr>
          </a:p>
          <a:p>
            <a:pPr marL="0" indent="0" algn="just">
              <a:buNone/>
            </a:pPr>
            <a:r>
              <a:rPr lang="en-US" dirty="0" smtClean="0"/>
              <a:t>The</a:t>
            </a:r>
            <a:r>
              <a:rPr lang="en-US" baseline="0" dirty="0" smtClean="0"/>
              <a:t> trainer should explain each consideration that the participant must take into account with respect to ordering real-time collection of traffic data:</a:t>
            </a:r>
          </a:p>
          <a:p>
            <a:pPr marL="0" indent="0" algn="just">
              <a:buNone/>
            </a:pPr>
            <a:r>
              <a:rPr lang="en-US" baseline="0" dirty="0" smtClean="0"/>
              <a:t>1. Order must relate to traffic data associated with specific communications: This power cannot be exercised generally to compel a service provider to record unspecified traffic data (e.g. all traffic data from a particular region at a particular time).</a:t>
            </a:r>
          </a:p>
          <a:p>
            <a:pPr marL="0" indent="0" algn="just">
              <a:buNone/>
            </a:pPr>
            <a:r>
              <a:rPr lang="en-US" dirty="0" smtClean="0"/>
              <a:t>2. Order may compel service provider to intercept </a:t>
            </a:r>
            <a:r>
              <a:rPr lang="en-US" baseline="0" dirty="0" smtClean="0"/>
              <a:t>or assist authorities to collect such data: In certain cases, where service providers do not have the technical capability to exercise this power, they may still be ordered to assist law enforcement authorities in collecting traffic data in real-time.</a:t>
            </a:r>
          </a:p>
          <a:p>
            <a:pPr marL="0" indent="0" algn="just">
              <a:buNone/>
            </a:pPr>
            <a:r>
              <a:rPr lang="en-US" baseline="0" dirty="0" smtClean="0"/>
              <a:t>3. Order must not go beyond technical capabilities of service providers: The order should specify that it is limited to this extent in order to prevent giving obligations to the service provider that are beyond its technical capabilities.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32</a:t>
            </a:fld>
            <a:endParaRPr lang="en-US"/>
          </a:p>
        </p:txBody>
      </p:sp>
    </p:spTree>
    <p:extLst>
      <p:ext uri="{BB962C8B-B14F-4D97-AF65-F5344CB8AC3E}">
        <p14:creationId xmlns:p14="http://schemas.microsoft.com/office/powerpoint/2010/main" val="33870636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baseline="0" dirty="0" smtClean="0"/>
              <a:t>4. Order may extend to service providers with headquarters outside the territory: It is important that participants understand that foreign service providers with infrastructure within their territory may be ordered to collect traffic data if they have the necessary technical capability within their territory. The trainer may wish to </a:t>
            </a:r>
            <a:r>
              <a:rPr lang="en-US" baseline="0" dirty="0" err="1" smtClean="0"/>
              <a:t>emphasise</a:t>
            </a:r>
            <a:r>
              <a:rPr lang="en-US" baseline="0" dirty="0" smtClean="0"/>
              <a:t> that this power is not restricted to service providers that have headquarters in their country.</a:t>
            </a:r>
          </a:p>
          <a:p>
            <a:pPr marL="0" indent="0" algn="just">
              <a:buNone/>
            </a:pPr>
            <a:r>
              <a:rPr lang="en-US" dirty="0" smtClean="0"/>
              <a:t>5. Order must require service providers to maintain secrecy: This obligation is</a:t>
            </a:r>
            <a:r>
              <a:rPr lang="en-US" baseline="0" dirty="0" smtClean="0"/>
              <a:t> very important as any disclosure of exercise of this power may result in participants of the communication of interest to use other means of communication to evade detection. Exercise of this power should mandate secrecy of the service provider and its employees.</a:t>
            </a:r>
          </a:p>
          <a:p>
            <a:pPr marL="0" indent="0" algn="just">
              <a:buNone/>
            </a:pPr>
            <a:r>
              <a:rPr lang="en-US" baseline="0" dirty="0" smtClean="0"/>
              <a:t>6. Order should relieve service providers from obligation to notify subscribers: This consideration is important as service providers may contractually be required to notify their subscribers of any such requests for cooperation unless so prevented by a lawful request.</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33</a:t>
            </a:fld>
            <a:endParaRPr lang="en-US"/>
          </a:p>
        </p:txBody>
      </p:sp>
    </p:spTree>
    <p:extLst>
      <p:ext uri="{BB962C8B-B14F-4D97-AF65-F5344CB8AC3E}">
        <p14:creationId xmlns:p14="http://schemas.microsoft.com/office/powerpoint/2010/main" val="22311960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just">
              <a:buNone/>
            </a:pPr>
            <a:r>
              <a:rPr lang="en-US" dirty="0" smtClean="0"/>
              <a:t>The trainer should explain </a:t>
            </a:r>
            <a:r>
              <a:rPr lang="en-US" baseline="0" dirty="0" smtClean="0"/>
              <a:t>the domestic power to intercept content data.</a:t>
            </a:r>
            <a:endParaRPr lang="en-US"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34</a:t>
            </a:fld>
            <a:endParaRPr lang="en-US"/>
          </a:p>
        </p:txBody>
      </p:sp>
    </p:spTree>
    <p:extLst>
      <p:ext uri="{BB962C8B-B14F-4D97-AF65-F5344CB8AC3E}">
        <p14:creationId xmlns:p14="http://schemas.microsoft.com/office/powerpoint/2010/main" val="231461658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200" kern="1200" dirty="0" smtClean="0">
                <a:solidFill>
                  <a:schemeClr val="tx1"/>
                </a:solidFill>
                <a:effectLst/>
                <a:latin typeface="+mn-lt"/>
                <a:ea typeface="+mn-ea"/>
                <a:cs typeface="+mn-cs"/>
              </a:rPr>
              <a:t>Ordering service providers to intercept content data (Article 21)</a:t>
            </a:r>
          </a:p>
          <a:p>
            <a:pPr algn="just"/>
            <a:endParaRPr lang="en-GB" sz="1200" kern="1200" dirty="0" smtClean="0">
              <a:solidFill>
                <a:schemeClr val="tx1"/>
              </a:solidFill>
              <a:effectLst/>
              <a:latin typeface="+mn-lt"/>
              <a:ea typeface="+mn-ea"/>
              <a:cs typeface="+mn-cs"/>
            </a:endParaRPr>
          </a:p>
          <a:p>
            <a:pPr algn="just"/>
            <a:r>
              <a:rPr lang="en-US" dirty="0" smtClean="0"/>
              <a:t>The trainer should give a basic</a:t>
            </a:r>
            <a:r>
              <a:rPr lang="en-US" baseline="0" dirty="0" smtClean="0"/>
              <a:t> background of key elements relating to the procedural power of interception of content data. The trainer may find it useful to refer back to the definition of content data to explain why this is the most privacy-sensitive power (i.e. because it relates to the actual substance of communications). Since communications are occurring through service providers, it is important that the participants understand that the assistance of private service providers is essential to </a:t>
            </a:r>
            <a:r>
              <a:rPr lang="en-US" baseline="0" dirty="0" err="1" smtClean="0"/>
              <a:t>realise</a:t>
            </a:r>
            <a:r>
              <a:rPr lang="en-US" baseline="0" dirty="0" smtClean="0"/>
              <a:t> this procedural power. Finally, the trainer should discuss the importance of this procedural power as it enables law enforcement to record the content of communications (which may serve as evidence in cases related to content-related, or may also provide leads to commission of other cybercrimes).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35</a:t>
            </a:fld>
            <a:endParaRPr lang="en-US" dirty="0"/>
          </a:p>
        </p:txBody>
      </p:sp>
    </p:spTree>
    <p:extLst>
      <p:ext uri="{BB962C8B-B14F-4D97-AF65-F5344CB8AC3E}">
        <p14:creationId xmlns:p14="http://schemas.microsoft.com/office/powerpoint/2010/main" val="39496545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lgn="just">
              <a:buNone/>
            </a:pPr>
            <a:r>
              <a:rPr lang="en-US" dirty="0" smtClean="0"/>
              <a:t>Ordering service providers to intercept content data</a:t>
            </a:r>
          </a:p>
          <a:p>
            <a:pPr marL="0" indent="0" algn="just">
              <a:buNone/>
            </a:pPr>
            <a:endParaRPr lang="en-US" dirty="0" smtClean="0"/>
          </a:p>
          <a:p>
            <a:pPr marL="0" indent="0" algn="just">
              <a:buNone/>
            </a:pPr>
            <a:r>
              <a:rPr lang="en-US" dirty="0" smtClean="0"/>
              <a:t>The</a:t>
            </a:r>
            <a:r>
              <a:rPr lang="en-US" baseline="0" dirty="0" smtClean="0"/>
              <a:t> trainer should explain each consideration that the participant must take into account with respect to ordering interception of content data:</a:t>
            </a:r>
          </a:p>
          <a:p>
            <a:pPr marL="0" indent="0" algn="just">
              <a:buNone/>
            </a:pPr>
            <a:r>
              <a:rPr lang="en-US" baseline="0" dirty="0" smtClean="0"/>
              <a:t>1. Order must relate to content data required in relation to serious offences: Domestic law may specify certain offences to be serious in nature. The trainer should give examples of such offences and explain that in order to safeguard the right to privacy, this power is limited to such serious offences.</a:t>
            </a:r>
            <a:endParaRPr lang="en-US" dirty="0" smtClean="0"/>
          </a:p>
          <a:p>
            <a:pPr marL="0" indent="0" algn="just">
              <a:buNone/>
            </a:pPr>
            <a:r>
              <a:rPr lang="en-US" dirty="0" smtClean="0"/>
              <a:t>2. Order may compel service provider to intercept </a:t>
            </a:r>
            <a:r>
              <a:rPr lang="en-US" baseline="0" dirty="0" smtClean="0"/>
              <a:t>or assist authorities to intercept such data: In certain cases, where service providers do not have the technical capability to exercise this power, they may still be ordered to assist law enforcement authorities in intercepting such content data.</a:t>
            </a:r>
          </a:p>
          <a:p>
            <a:pPr marL="0" indent="0" algn="just">
              <a:buNone/>
            </a:pPr>
            <a:r>
              <a:rPr lang="en-US" baseline="0" dirty="0" smtClean="0"/>
              <a:t>3. Order must not go beyond technical capabilities of service providers: The order should specify that it is limited to this extent in order to prevent giving obligations to the service provider that are beyond its technical capabilities.</a:t>
            </a:r>
          </a:p>
          <a:p>
            <a:pPr marL="0" indent="0" algn="just">
              <a:buNone/>
            </a:pPr>
            <a:r>
              <a:rPr lang="en-US" baseline="0" dirty="0" smtClean="0"/>
              <a:t>4. Order may extend to service providers with headquarters outside the territory: It is important that participants understand that foreign service providers with infrastructure within their territory may be ordered to intercept content data if they have the necessary technical capability within their territory. The trainer may wish to </a:t>
            </a:r>
            <a:r>
              <a:rPr lang="en-US" baseline="0" dirty="0" err="1" smtClean="0"/>
              <a:t>emphasise</a:t>
            </a:r>
            <a:r>
              <a:rPr lang="en-US" baseline="0" dirty="0" smtClean="0"/>
              <a:t> that this power is not restricted to service providers that have headquarters in their country.</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36</a:t>
            </a:fld>
            <a:endParaRPr lang="en-US"/>
          </a:p>
        </p:txBody>
      </p:sp>
    </p:spTree>
    <p:extLst>
      <p:ext uri="{BB962C8B-B14F-4D97-AF65-F5344CB8AC3E}">
        <p14:creationId xmlns:p14="http://schemas.microsoft.com/office/powerpoint/2010/main" val="17525296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baseline="0" dirty="0" smtClean="0"/>
              <a:t>5. Order may extend to service providers with headquarters outside the territory: It is important that participants understand that foreign service providers with infrastructure within their territory may be ordered to intercept content data if they have the necessary technical capability within their territory. The trainer may wish to </a:t>
            </a:r>
            <a:r>
              <a:rPr lang="en-US" baseline="0" dirty="0" err="1" smtClean="0"/>
              <a:t>emphasise</a:t>
            </a:r>
            <a:r>
              <a:rPr lang="en-US" baseline="0" dirty="0" smtClean="0"/>
              <a:t> that this power is not restricted to service providers that have headquarters in their country.</a:t>
            </a:r>
          </a:p>
          <a:p>
            <a:pPr marL="0" indent="0" algn="just">
              <a:buNone/>
            </a:pPr>
            <a:r>
              <a:rPr lang="en-US" dirty="0" smtClean="0"/>
              <a:t>6. Order must require service providers to maintain secrecy: This obligation is</a:t>
            </a:r>
            <a:r>
              <a:rPr lang="en-US" baseline="0" dirty="0" smtClean="0"/>
              <a:t> very important as any disclosure of exercise of this power may result in participants of the communication of interest to use other means of communication to evade detection. Exercise of this power should mandate secrecy of the service provider and its employees.</a:t>
            </a:r>
          </a:p>
          <a:p>
            <a:pPr marL="0" indent="0" algn="just">
              <a:buNone/>
            </a:pPr>
            <a:r>
              <a:rPr lang="en-US" baseline="0" dirty="0" smtClean="0"/>
              <a:t>7. Order should relieve service providers from obligation to notify subscribers: This consideration is important as service providers may contractually be required to notify their subscribers of any such requests for cooperation unless so prevented by a lawful request.</a:t>
            </a:r>
          </a:p>
        </p:txBody>
      </p:sp>
      <p:sp>
        <p:nvSpPr>
          <p:cNvPr id="4" name="Slide Number Placeholder 3"/>
          <p:cNvSpPr>
            <a:spLocks noGrp="1"/>
          </p:cNvSpPr>
          <p:nvPr>
            <p:ph type="sldNum" sz="quarter" idx="10"/>
          </p:nvPr>
        </p:nvSpPr>
        <p:spPr/>
        <p:txBody>
          <a:bodyPr/>
          <a:lstStyle/>
          <a:p>
            <a:fld id="{B2221978-7AB2-D644-A1FF-AF545A1745C1}" type="slidenum">
              <a:rPr lang="en-US" smtClean="0"/>
              <a:pPr/>
              <a:t>37</a:t>
            </a:fld>
            <a:endParaRPr lang="en-US"/>
          </a:p>
        </p:txBody>
      </p:sp>
    </p:spTree>
    <p:extLst>
      <p:ext uri="{BB962C8B-B14F-4D97-AF65-F5344CB8AC3E}">
        <p14:creationId xmlns:p14="http://schemas.microsoft.com/office/powerpoint/2010/main" val="11007463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Voluntary Cooperation with Private Service Providers</a:t>
            </a:r>
          </a:p>
          <a:p>
            <a:pPr algn="just"/>
            <a:endParaRPr lang="en-US" dirty="0" smtClean="0"/>
          </a:p>
          <a:p>
            <a:pPr algn="just"/>
            <a:r>
              <a:rPr lang="en-US" dirty="0" smtClean="0"/>
              <a:t>The trainer should explain some models or examples</a:t>
            </a:r>
            <a:r>
              <a:rPr lang="en-US" baseline="0" dirty="0" smtClean="0"/>
              <a:t> of voluntary cooperation with private service providers to explain that cooperation is not necessarily the result of mandatory legal provisions. This slide may include procedures that are used to cooperate between a private sector entity and law enforcement in matters related to cybercrime and electronic evidence.</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38</a:t>
            </a:fld>
            <a:endParaRPr lang="en-US"/>
          </a:p>
        </p:txBody>
      </p:sp>
    </p:spTree>
    <p:extLst>
      <p:ext uri="{BB962C8B-B14F-4D97-AF65-F5344CB8AC3E}">
        <p14:creationId xmlns:p14="http://schemas.microsoft.com/office/powerpoint/2010/main" val="27137617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to Could Data Held by Domestic Service Providers</a:t>
            </a:r>
          </a:p>
          <a:p>
            <a:endParaRPr lang="en-US" dirty="0" smtClean="0"/>
          </a:p>
          <a:p>
            <a:r>
              <a:rPr lang="en-US" dirty="0" smtClean="0"/>
              <a:t>The</a:t>
            </a:r>
            <a:r>
              <a:rPr lang="en-US" baseline="0" dirty="0" smtClean="0"/>
              <a:t> trainer should explain that the procedural powers identified in this part of the lesson also apply to cloud data that is held by domestic service providers within the jurisdiction of their territory.</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39</a:t>
            </a:fld>
            <a:endParaRPr lang="en-US"/>
          </a:p>
        </p:txBody>
      </p:sp>
    </p:spTree>
    <p:extLst>
      <p:ext uri="{BB962C8B-B14F-4D97-AF65-F5344CB8AC3E}">
        <p14:creationId xmlns:p14="http://schemas.microsoft.com/office/powerpoint/2010/main" val="1287361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Part Two of the lesson.</a:t>
            </a:r>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40</a:t>
            </a:fld>
            <a:endParaRPr lang="en-GB"/>
          </a:p>
        </p:txBody>
      </p:sp>
    </p:spTree>
    <p:extLst>
      <p:ext uri="{BB962C8B-B14F-4D97-AF65-F5344CB8AC3E}">
        <p14:creationId xmlns:p14="http://schemas.microsoft.com/office/powerpoint/2010/main" val="1350174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4</a:t>
            </a:fld>
            <a:endParaRPr lang="en-US" dirty="0"/>
          </a:p>
        </p:txBody>
      </p:sp>
    </p:spTree>
    <p:extLst>
      <p:ext uri="{BB962C8B-B14F-4D97-AF65-F5344CB8AC3E}">
        <p14:creationId xmlns:p14="http://schemas.microsoft.com/office/powerpoint/2010/main" val="8164378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US" dirty="0" smtClean="0"/>
              <a:t>As technolog</a:t>
            </a:r>
            <a:r>
              <a:rPr lang="en-US" baseline="0" dirty="0" smtClean="0"/>
              <a:t>y continues to evolve, there is a growing need for law enforcement to be able to access data held by multinational service providers (also referred to </a:t>
            </a:r>
            <a:r>
              <a:rPr lang="en-US" baseline="0" smtClean="0"/>
              <a:t>as “foreign service providers” </a:t>
            </a:r>
            <a:r>
              <a:rPr lang="en-US" baseline="0" dirty="0" smtClean="0"/>
              <a:t>in the </a:t>
            </a:r>
            <a:r>
              <a:rPr lang="en-US" baseline="0" smtClean="0"/>
              <a:t>following text </a:t>
            </a:r>
            <a:r>
              <a:rPr lang="en-US" baseline="0" dirty="0" smtClean="0"/>
              <a:t>and slides). Data is more frequently stored on servers in other countries, particularly with the growing implementation of cloud technology. It is important that the participants are fully aware of the different challenges that are faced in accessing data held by foreign service providers. This part of the lesson will also cover the different ways in which data held by foreign service providers can be accessed.</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41</a:t>
            </a:fld>
            <a:endParaRPr lang="en-US"/>
          </a:p>
        </p:txBody>
      </p:sp>
    </p:spTree>
    <p:extLst>
      <p:ext uri="{BB962C8B-B14F-4D97-AF65-F5344CB8AC3E}">
        <p14:creationId xmlns:p14="http://schemas.microsoft.com/office/powerpoint/2010/main" val="29761668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trainer should provide a brief introduction of the importance of cooperation with foreign service providers. The trainer may touch upon the nature of electronic evidence, and in particular cloud data/remote storage.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42</a:t>
            </a:fld>
            <a:endParaRPr lang="en-US"/>
          </a:p>
        </p:txBody>
      </p:sp>
    </p:spTree>
    <p:extLst>
      <p:ext uri="{BB962C8B-B14F-4D97-AF65-F5344CB8AC3E}">
        <p14:creationId xmlns:p14="http://schemas.microsoft.com/office/powerpoint/2010/main" val="39296253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explain the three levels of cooperation that can occur with foreign service providers:</a:t>
            </a:r>
          </a:p>
          <a:p>
            <a:pPr marL="228600" indent="-228600">
              <a:buAutoNum type="arabicPeriod"/>
            </a:pPr>
            <a:r>
              <a:rPr lang="en-US" b="1" baseline="0" dirty="0" smtClean="0"/>
              <a:t>Compulsory cooperation</a:t>
            </a:r>
            <a:r>
              <a:rPr lang="en-US" b="0" baseline="0" dirty="0" smtClean="0"/>
              <a:t>: This cooperation is mandated through mutual legal assistance channels and mandated upon foreign service providers through their own domestic laws. A Party may also use its domestic procedural power of production order to order a service provider offering services within its territory to produce subscriber information in its possession or control.</a:t>
            </a:r>
            <a:endParaRPr lang="en-US" b="1" baseline="0" dirty="0" smtClean="0"/>
          </a:p>
          <a:p>
            <a:pPr marL="228600" indent="-228600">
              <a:buAutoNum type="arabicPeriod"/>
            </a:pPr>
            <a:r>
              <a:rPr lang="en-US" b="1" baseline="0" dirty="0" smtClean="0"/>
              <a:t>Voluntary cooperation with legal mandate: </a:t>
            </a:r>
            <a:r>
              <a:rPr lang="en-US" b="0" baseline="0" dirty="0" smtClean="0"/>
              <a:t>This cooperation is cooperation that although undertaken voluntarily by foreign service providers does have a legal mandate (e.g. trans-border access to data with consent).</a:t>
            </a:r>
          </a:p>
          <a:p>
            <a:pPr marL="228600" indent="-228600">
              <a:buAutoNum type="arabicPeriod"/>
            </a:pPr>
            <a:r>
              <a:rPr lang="en-US" b="1" baseline="0" dirty="0" smtClean="0"/>
              <a:t>Voluntary cooperation regardless of legal mandate: </a:t>
            </a:r>
            <a:r>
              <a:rPr lang="en-US" b="0" u="none" baseline="0" dirty="0" smtClean="0"/>
              <a:t>This cooperation is cooperation that is undertaken voluntarily by foreign service providers without any legal mandate (e.g. direct cooperation with foreign service providers through policies put in place by such foreign service providers).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43</a:t>
            </a:fld>
            <a:endParaRPr lang="en-US"/>
          </a:p>
        </p:txBody>
      </p:sp>
    </p:spTree>
    <p:extLst>
      <p:ext uri="{BB962C8B-B14F-4D97-AF65-F5344CB8AC3E}">
        <p14:creationId xmlns:p14="http://schemas.microsoft.com/office/powerpoint/2010/main" val="41122513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aseline="0" dirty="0" smtClean="0"/>
              <a:t>The trainer should explain to the participants how to engage in compulsory cooperation with foreign service providers through mutual legal assistance treaties and relevant domestic legislation. In such an instance, cooperation shall take place between central authorities of the requesting party and disclosing party and the disclosing party shall obtain the requested cooperation through its domestic powers. It may be useful for the trainer to briefly explain the various provisions in domestic legislation that enable international cooperation including allowing for requesting access to data held by foreign service providers.</a:t>
            </a:r>
          </a:p>
          <a:p>
            <a:pPr algn="just"/>
            <a:endParaRPr lang="en-US" baseline="0"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44</a:t>
            </a:fld>
            <a:endParaRPr lang="en-US"/>
          </a:p>
        </p:txBody>
      </p:sp>
    </p:spTree>
    <p:extLst>
      <p:ext uri="{BB962C8B-B14F-4D97-AF65-F5344CB8AC3E}">
        <p14:creationId xmlns:p14="http://schemas.microsoft.com/office/powerpoint/2010/main" val="3218742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Voluntary cooperation with legal mandate</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It</a:t>
            </a:r>
            <a:r>
              <a:rPr lang="en-US" baseline="0" dirty="0" smtClean="0"/>
              <a:t> is important that the trainer emphasises, particularly in light of the work of the Cloud Evidence Group and T-CY Guidance Note # 10 on Article 18 of the Budapest Convention (https://rm.coe.int/CoERMPublicCommonSearchServices/DisplayDCTMContent?documentId=09000016806f943e), that production orders may be used to order a foreign service provider from producing certain data regardless of whether such services are provided via a technical geographic domain referring to another jurisdiction so long as such services are being offered in its jurisdiction. The location of data is not a determining force with respect to production orders for such information. More information, especially relating to the definition of “</a:t>
            </a:r>
            <a:r>
              <a:rPr lang="en-GB" baseline="0" dirty="0" smtClean="0"/>
              <a:t>offering services in the territory of a Party” can be found in the </a:t>
            </a:r>
            <a:r>
              <a:rPr lang="en-US" baseline="0" dirty="0" smtClean="0"/>
              <a:t>T-CY Guidance Note # 10 on Article 18.</a:t>
            </a:r>
          </a:p>
          <a:p>
            <a:pPr algn="just"/>
            <a:endParaRPr lang="en-US" baseline="0" dirty="0" smtClean="0"/>
          </a:p>
          <a:p>
            <a:pPr algn="just"/>
            <a:r>
              <a:rPr lang="en-US" baseline="0" dirty="0" smtClean="0"/>
              <a:t>Article 18.1.a. is broad in that it applies to any person, including service providers, that are present within the territory. It allows for ordering production of all types of computer data, including but not limited to subscriber information. The location of the computer data is not relevant, but it is necessary that the specified computer data being ordered is either in the possession of the person to whom the order is being made, or in the free control of such person whether or not in their possession.</a:t>
            </a:r>
          </a:p>
          <a:p>
            <a:pPr algn="just"/>
            <a:endParaRPr lang="en-US" baseline="0" dirty="0" smtClean="0"/>
          </a:p>
          <a:p>
            <a:pPr algn="just"/>
            <a:r>
              <a:rPr lang="en-US" baseline="0" dirty="0" smtClean="0"/>
              <a:t>Article 18.1.b. is narrower in the sense that it only applies to service providers. However, it does not require that the service provider is necessarily present in the territory, and will also apply to service providers offering services in the territory. The trainer may wish to use examples of a service provider providing a service provider (e.g. one that enables persons within the territory to use its services by not blocking such services, and has areal and substantial connection to the territory (such as by local advertising, advertising in the language of the territory, interaction with subscribers in the territory etc. This sub-article is also discriminate as it does not apply to all kinds of computer data but only subscriber information related to the services being offered in the territory. </a:t>
            </a:r>
          </a:p>
          <a:p>
            <a:pPr algn="just"/>
            <a:endParaRPr lang="en-US" baseline="0" dirty="0" smtClean="0"/>
          </a:p>
          <a:p>
            <a:pPr algn="just"/>
            <a:r>
              <a:rPr lang="en-US" baseline="0" dirty="0" smtClean="0"/>
              <a:t>See Guidance Note </a:t>
            </a:r>
            <a:r>
              <a:rPr lang="en-US" u="none" baseline="0" dirty="0" smtClean="0">
                <a:solidFill>
                  <a:schemeClr val="tx1"/>
                </a:solidFill>
              </a:rPr>
              <a:t>No. 10 </a:t>
            </a:r>
            <a:r>
              <a:rPr lang="en-US" sz="1200" kern="1200" dirty="0" smtClean="0">
                <a:solidFill>
                  <a:schemeClr val="tx1"/>
                </a:solidFill>
                <a:effectLst/>
                <a:latin typeface="+mn-lt"/>
                <a:ea typeface="+mn-ea"/>
                <a:cs typeface="+mn-cs"/>
              </a:rPr>
              <a:t>Production</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orders for subscriber information (Article 18 Budapest Convention).</a:t>
            </a:r>
          </a:p>
        </p:txBody>
      </p:sp>
      <p:sp>
        <p:nvSpPr>
          <p:cNvPr id="4" name="Slide Number Placeholder 3"/>
          <p:cNvSpPr>
            <a:spLocks noGrp="1"/>
          </p:cNvSpPr>
          <p:nvPr>
            <p:ph type="sldNum" sz="quarter" idx="10"/>
          </p:nvPr>
        </p:nvSpPr>
        <p:spPr/>
        <p:txBody>
          <a:bodyPr/>
          <a:lstStyle/>
          <a:p>
            <a:fld id="{B2221978-7AB2-D644-A1FF-AF545A1745C1}" type="slidenum">
              <a:rPr lang="en-US" smtClean="0"/>
              <a:pPr/>
              <a:t>45</a:t>
            </a:fld>
            <a:endParaRPr lang="en-US"/>
          </a:p>
        </p:txBody>
      </p:sp>
    </p:spTree>
    <p:extLst>
      <p:ext uri="{BB962C8B-B14F-4D97-AF65-F5344CB8AC3E}">
        <p14:creationId xmlns:p14="http://schemas.microsoft.com/office/powerpoint/2010/main" val="28775078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Expedited preservation of stored computer data</a:t>
            </a: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trainer should explain </a:t>
            </a:r>
            <a:r>
              <a:rPr lang="en-US" baseline="0" dirty="0" smtClean="0"/>
              <a:t>the provision in domestic law enabling mutual legal assistance with respect to expedited preservation of stored computer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46</a:t>
            </a:fld>
            <a:endParaRPr lang="en-US"/>
          </a:p>
        </p:txBody>
      </p:sp>
    </p:spTree>
    <p:extLst>
      <p:ext uri="{BB962C8B-B14F-4D97-AF65-F5344CB8AC3E}">
        <p14:creationId xmlns:p14="http://schemas.microsoft.com/office/powerpoint/2010/main" val="31307495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Requesting foreign service providers to expeditiously preserve data</a:t>
            </a:r>
            <a:endParaRPr lang="en-GB" sz="1200" kern="1200" dirty="0" smtClean="0">
              <a:solidFill>
                <a:schemeClr val="tx1"/>
              </a:solidFill>
              <a:effectLst/>
              <a:latin typeface="+mn-lt"/>
              <a:ea typeface="+mn-ea"/>
              <a:cs typeface="+mn-cs"/>
            </a:endParaRPr>
          </a:p>
          <a:p>
            <a:endParaRPr lang="en-US" dirty="0" smtClean="0"/>
          </a:p>
          <a:p>
            <a:r>
              <a:rPr lang="en-US" dirty="0" smtClean="0"/>
              <a:t>Slides 45 and 46 </a:t>
            </a:r>
            <a:r>
              <a:rPr lang="en-US" baseline="0" dirty="0" smtClean="0"/>
              <a:t>describe </a:t>
            </a:r>
            <a:r>
              <a:rPr lang="en-US" dirty="0" smtClean="0"/>
              <a:t>the </a:t>
            </a:r>
            <a:r>
              <a:rPr lang="en-US" baseline="0" dirty="0" smtClean="0"/>
              <a:t>elements of a request for expedited preservation of stored data, the conditions in which a request can be refused and the minimum period of preservation if a request is accepted. The trainer should walk participants through the contents of these slides.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47</a:t>
            </a:fld>
            <a:endParaRPr lang="en-US"/>
          </a:p>
        </p:txBody>
      </p:sp>
    </p:spTree>
    <p:extLst>
      <p:ext uri="{BB962C8B-B14F-4D97-AF65-F5344CB8AC3E}">
        <p14:creationId xmlns:p14="http://schemas.microsoft.com/office/powerpoint/2010/main" val="221352305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48</a:t>
            </a:fld>
            <a:endParaRPr lang="en-US"/>
          </a:p>
        </p:txBody>
      </p:sp>
    </p:spTree>
    <p:extLst>
      <p:ext uri="{BB962C8B-B14F-4D97-AF65-F5344CB8AC3E}">
        <p14:creationId xmlns:p14="http://schemas.microsoft.com/office/powerpoint/2010/main" val="60032925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trainer should explain </a:t>
            </a:r>
            <a:r>
              <a:rPr lang="en-US" baseline="0" dirty="0" smtClean="0"/>
              <a:t>the provision in domestic law enabling mutual legal assistance with respect to disclosure of preserved traffic data.</a:t>
            </a:r>
            <a:endParaRPr lang="en-US" dirty="0" smtClean="0"/>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49</a:t>
            </a:fld>
            <a:endParaRPr lang="en-US"/>
          </a:p>
        </p:txBody>
      </p:sp>
    </p:spTree>
    <p:extLst>
      <p:ext uri="{BB962C8B-B14F-4D97-AF65-F5344CB8AC3E}">
        <p14:creationId xmlns:p14="http://schemas.microsoft.com/office/powerpoint/2010/main" val="37635043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Requesting foreign service providers to disclose traffic data</a:t>
            </a:r>
            <a:endParaRPr lang="en-GB" sz="1200" kern="1200" dirty="0" smtClean="0">
              <a:solidFill>
                <a:schemeClr val="tx1"/>
              </a:solidFill>
              <a:effectLst/>
              <a:latin typeface="+mn-lt"/>
              <a:ea typeface="+mn-ea"/>
              <a:cs typeface="+mn-cs"/>
            </a:endParaRPr>
          </a:p>
          <a:p>
            <a:endParaRPr lang="en-US" dirty="0" smtClean="0"/>
          </a:p>
          <a:p>
            <a:r>
              <a:rPr lang="en-US" dirty="0" smtClean="0"/>
              <a:t>The</a:t>
            </a:r>
            <a:r>
              <a:rPr lang="en-US" baseline="0" dirty="0" smtClean="0"/>
              <a:t> trainer should explain that the scope of this provision is limited and parties may only request mutual legal assistance with respect to expedited disclosure of preserved traffic data to the extent that such information is needed to identify the path of a communication or the service provider(s) through which it was transmitted.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50</a:t>
            </a:fld>
            <a:endParaRPr lang="en-US"/>
          </a:p>
        </p:txBody>
      </p:sp>
    </p:spTree>
    <p:extLst>
      <p:ext uri="{BB962C8B-B14F-4D97-AF65-F5344CB8AC3E}">
        <p14:creationId xmlns:p14="http://schemas.microsoft.com/office/powerpoint/2010/main" val="1713716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gn="just"/>
            <a:r>
              <a:rPr lang="en-GB" sz="1200" kern="1200" dirty="0" smtClean="0">
                <a:solidFill>
                  <a:schemeClr val="tx1"/>
                </a:solidFill>
                <a:latin typeface="+mn-lt"/>
                <a:ea typeface="+mn-ea"/>
                <a:cs typeface="+mn-cs"/>
              </a:rPr>
              <a:t>It is important that both</a:t>
            </a:r>
            <a:r>
              <a:rPr lang="en-GB" sz="1200" kern="1200" baseline="0" dirty="0" smtClean="0">
                <a:solidFill>
                  <a:schemeClr val="tx1"/>
                </a:solidFill>
                <a:latin typeface="+mn-lt"/>
                <a:ea typeface="+mn-ea"/>
                <a:cs typeface="+mn-cs"/>
              </a:rPr>
              <a:t> the trainer and </a:t>
            </a:r>
            <a:r>
              <a:rPr lang="en-GB" sz="1200" kern="1200" dirty="0" smtClean="0">
                <a:solidFill>
                  <a:schemeClr val="tx1"/>
                </a:solidFill>
                <a:latin typeface="+mn-lt"/>
                <a:ea typeface="+mn-ea"/>
                <a:cs typeface="+mn-cs"/>
              </a:rPr>
              <a:t>the delegates understand what the objectives of the lesson are.  These objectives</a:t>
            </a:r>
            <a:r>
              <a:rPr lang="en-GB" sz="1200" kern="1200" baseline="0" dirty="0" smtClean="0">
                <a:solidFill>
                  <a:schemeClr val="tx1"/>
                </a:solidFill>
                <a:latin typeface="+mn-lt"/>
                <a:ea typeface="+mn-ea"/>
                <a:cs typeface="+mn-cs"/>
              </a:rPr>
              <a:t> should be explained </a:t>
            </a:r>
            <a:r>
              <a:rPr lang="en-GB" sz="1200" kern="1200" dirty="0" smtClean="0">
                <a:solidFill>
                  <a:schemeClr val="tx1"/>
                </a:solidFill>
                <a:latin typeface="+mn-lt"/>
                <a:ea typeface="+mn-ea"/>
                <a:cs typeface="+mn-cs"/>
              </a:rPr>
              <a:t>in detail to the delegates before the session begins using the information on the slide. </a:t>
            </a:r>
            <a:r>
              <a:rPr lang="en-GB" sz="1200" kern="1200" baseline="0" dirty="0" smtClean="0">
                <a:solidFill>
                  <a:schemeClr val="tx1"/>
                </a:solidFill>
                <a:latin typeface="+mn-lt"/>
                <a:ea typeface="+mn-ea"/>
                <a:cs typeface="+mn-cs"/>
              </a:rPr>
              <a:t>This slide will be repeated at the end of the lesson for the purposes of recapping the session.</a:t>
            </a:r>
            <a:endParaRPr lang="en-GB"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5</a:t>
            </a:fld>
            <a:endParaRPr lang="en-US" dirty="0"/>
          </a:p>
        </p:txBody>
      </p:sp>
    </p:spTree>
    <p:extLst>
      <p:ext uri="{BB962C8B-B14F-4D97-AF65-F5344CB8AC3E}">
        <p14:creationId xmlns:p14="http://schemas.microsoft.com/office/powerpoint/2010/main" val="8164378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Mutual assistance regarding accessing of stored computer data</a:t>
            </a: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trainer should explain </a:t>
            </a:r>
            <a:r>
              <a:rPr lang="en-US" baseline="0" dirty="0" smtClean="0"/>
              <a:t>the provision in domestic law enabling mutual legal assistance with respect to accessing of stored computer data.</a:t>
            </a:r>
            <a:endParaRPr lang="en-US" dirty="0" smtClean="0"/>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51</a:t>
            </a:fld>
            <a:endParaRPr lang="en-US"/>
          </a:p>
        </p:txBody>
      </p:sp>
    </p:spTree>
    <p:extLst>
      <p:ext uri="{BB962C8B-B14F-4D97-AF65-F5344CB8AC3E}">
        <p14:creationId xmlns:p14="http://schemas.microsoft.com/office/powerpoint/2010/main" val="20680318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Requesting foreign service providers to access stored data</a:t>
            </a:r>
            <a:endParaRPr lang="en-GB" sz="1200" kern="1200" dirty="0" smtClean="0">
              <a:solidFill>
                <a:schemeClr val="tx1"/>
              </a:solidFill>
              <a:effectLst/>
              <a:latin typeface="+mn-lt"/>
              <a:ea typeface="+mn-ea"/>
              <a:cs typeface="+mn-cs"/>
            </a:endParaRPr>
          </a:p>
          <a:p>
            <a:endParaRPr lang="en-US" dirty="0" smtClean="0"/>
          </a:p>
          <a:p>
            <a:r>
              <a:rPr lang="en-US" dirty="0" smtClean="0"/>
              <a:t>The trainer should explain that this power for accessing</a:t>
            </a:r>
            <a:r>
              <a:rPr lang="en-US" baseline="0" dirty="0" smtClean="0"/>
              <a:t> stored computer data is a broad power that may depending on a case to case basis include the ability to search, similarly access, seise or similarly secure data held by a foreign service provider. In case there is a risk that the data is particularly vulnerable to loss or modification, a request for expedited access may be accepted if so permitted under the agreement between the states in concern.</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52</a:t>
            </a:fld>
            <a:endParaRPr lang="en-US"/>
          </a:p>
        </p:txBody>
      </p:sp>
    </p:spTree>
    <p:extLst>
      <p:ext uri="{BB962C8B-B14F-4D97-AF65-F5344CB8AC3E}">
        <p14:creationId xmlns:p14="http://schemas.microsoft.com/office/powerpoint/2010/main" val="82655796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Mutual assistance regarding the real-time collection of traffic data</a:t>
            </a:r>
            <a:endParaRPr lang="en-GB"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trainer should explain </a:t>
            </a:r>
            <a:r>
              <a:rPr lang="en-US" baseline="0" dirty="0" smtClean="0"/>
              <a:t>the provision in domestic law enabling mutual legal assistance with respect to real-time collection of traffic data.</a:t>
            </a:r>
            <a:endParaRPr lang="en-US" dirty="0" smtClean="0"/>
          </a:p>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53</a:t>
            </a:fld>
            <a:endParaRPr lang="en-US"/>
          </a:p>
        </p:txBody>
      </p:sp>
    </p:spTree>
    <p:extLst>
      <p:ext uri="{BB962C8B-B14F-4D97-AF65-F5344CB8AC3E}">
        <p14:creationId xmlns:p14="http://schemas.microsoft.com/office/powerpoint/2010/main" val="10541418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Requesting foreign service providers to collect traffic data in real time</a:t>
            </a:r>
            <a:endParaRPr lang="en-GB" sz="1200" kern="1200" dirty="0" smtClean="0">
              <a:solidFill>
                <a:schemeClr val="tx1"/>
              </a:solidFill>
              <a:effectLst/>
              <a:latin typeface="+mn-lt"/>
              <a:ea typeface="+mn-ea"/>
              <a:cs typeface="+mn-cs"/>
            </a:endParaRPr>
          </a:p>
          <a:p>
            <a:endParaRPr lang="en-US" dirty="0" smtClean="0"/>
          </a:p>
          <a:p>
            <a:r>
              <a:rPr lang="en-US" dirty="0" smtClean="0"/>
              <a:t>This</a:t>
            </a:r>
            <a:r>
              <a:rPr lang="en-US" baseline="0" dirty="0" smtClean="0"/>
              <a:t> mutual legal assistance power is like its domestic counterpart only limited to specific communications. Open-ended requests will may not be made under this provision.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54</a:t>
            </a:fld>
            <a:endParaRPr lang="en-US"/>
          </a:p>
        </p:txBody>
      </p:sp>
    </p:spTree>
    <p:extLst>
      <p:ext uri="{BB962C8B-B14F-4D97-AF65-F5344CB8AC3E}">
        <p14:creationId xmlns:p14="http://schemas.microsoft.com/office/powerpoint/2010/main" val="42434325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Voluntary cooperation with legal mandate</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The</a:t>
            </a:r>
            <a:r>
              <a:rPr lang="en-US" baseline="0" dirty="0" smtClean="0"/>
              <a:t> trainer should explain the relevant provisions in domestic legislation that allow Parties to access or receive stored computer data (including traffic data and content data) without seeking mutual assistance.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55</a:t>
            </a:fld>
            <a:endParaRPr lang="en-US"/>
          </a:p>
        </p:txBody>
      </p:sp>
    </p:spTree>
    <p:extLst>
      <p:ext uri="{BB962C8B-B14F-4D97-AF65-F5344CB8AC3E}">
        <p14:creationId xmlns:p14="http://schemas.microsoft.com/office/powerpoint/2010/main" val="17655350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70000" lnSpcReduction="20000"/>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 issue of when a Party is permitted to </a:t>
            </a:r>
            <a:r>
              <a:rPr lang="en-US" u="sng" dirty="0" smtClean="0"/>
              <a:t>unilaterally access computer data stored in another Party without seeking mutual assistance</a:t>
            </a:r>
            <a:r>
              <a:rPr lang="en-US" dirty="0" smtClean="0"/>
              <a:t> was a question that the drafters of the Budapest Convention discussed at length.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There was detailed consideration of instances in which it may be acceptable for States to act unilaterally and those in which it may not. The drafters ultimately determined that it was not yet possible to prepare a comprehensive, legally binding regime regulating this area. </a:t>
            </a:r>
          </a:p>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In part, this was due to a lack of concrete experience with such situations to date; and, in part, this was due to an understanding that the proper solution often turned on the precise circumstances of the individual case, </a:t>
            </a:r>
            <a:r>
              <a:rPr lang="en-US" u="sng" dirty="0" smtClean="0"/>
              <a:t>thereby making it difficult to formulate general rules</a:t>
            </a:r>
            <a:r>
              <a:rPr lang="en-US" dirty="0" smtClean="0"/>
              <a:t>.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u="sng"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US" u="sng" dirty="0" smtClean="0"/>
              <a:t>Ultimately, the drafters decided to only set forth in Article 32 of the Convention situations in which all agreed that unilateral action is permissible</a:t>
            </a:r>
            <a:r>
              <a:rPr lang="en-US" dirty="0" smtClean="0"/>
              <a:t>. </a:t>
            </a:r>
          </a:p>
          <a:p>
            <a:endParaRPr lang="en-GB" sz="1200" kern="1200" dirty="0" smtClean="0">
              <a:solidFill>
                <a:schemeClr val="tx1"/>
              </a:solidFill>
              <a:effectLst/>
              <a:latin typeface="+mn-lt"/>
              <a:ea typeface="ＭＳ Ｐゴシック" pitchFamily="-65" charset="-128"/>
              <a:cs typeface="ＭＳ Ｐゴシック" pitchFamily="-65" charset="-128"/>
            </a:endParaRPr>
          </a:p>
          <a:p>
            <a:r>
              <a:rPr lang="en-GB" sz="1200" kern="1200" dirty="0" smtClean="0">
                <a:solidFill>
                  <a:schemeClr val="tx1"/>
                </a:solidFill>
                <a:effectLst/>
                <a:latin typeface="+mn-lt"/>
                <a:ea typeface="ＭＳ Ｐゴシック" pitchFamily="-65" charset="-128"/>
                <a:cs typeface="ＭＳ Ｐゴシック" pitchFamily="-65" charset="-128"/>
              </a:rPr>
              <a:t>As a result Article 32 defines the possibility given to law enforcement agencies from a Party State of the Convention, to obtain evidence stored in a computer physically located in another Party’s territory, without any request of international cooperation. This can be done if, during a concrete investigation, the officers in charge need to obtain open source information from a computer located in a foreign country or from a computer which access was authorised by the lawfully authorised person.</a:t>
            </a:r>
          </a:p>
          <a:p>
            <a:r>
              <a:rPr lang="en-GB" sz="1200" kern="1200" dirty="0" smtClean="0">
                <a:solidFill>
                  <a:schemeClr val="tx1"/>
                </a:solidFill>
                <a:effectLst/>
                <a:latin typeface="+mn-lt"/>
                <a:ea typeface="ＭＳ Ｐゴシック" pitchFamily="-65" charset="-128"/>
                <a:cs typeface="ＭＳ Ｐゴシック" pitchFamily="-65" charset="-128"/>
              </a:rPr>
              <a:t> </a:t>
            </a:r>
          </a:p>
          <a:p>
            <a:r>
              <a:rPr lang="en-GB" sz="1200" kern="1200" dirty="0" smtClean="0">
                <a:solidFill>
                  <a:schemeClr val="tx1"/>
                </a:solidFill>
                <a:effectLst/>
                <a:latin typeface="+mn-lt"/>
                <a:ea typeface="ＭＳ Ｐゴシック" pitchFamily="-65" charset="-128"/>
                <a:cs typeface="ＭＳ Ｐゴシック" pitchFamily="-65" charset="-128"/>
              </a:rPr>
              <a:t>Regarding open source information, it must be noted that this “open source” investigation is something that any citizen can do, by his own initiative, in most countries. This provision thus simply aims to authorise law enforcement agents to do it as well and, at the same time, qualify as valid the evidence obtained in such a way.</a:t>
            </a:r>
          </a:p>
          <a:p>
            <a:endParaRPr lang="en-GB" sz="1200" kern="1200" dirty="0" smtClean="0">
              <a:solidFill>
                <a:schemeClr val="tx1"/>
              </a:solidFill>
              <a:effectLst/>
              <a:latin typeface="+mn-lt"/>
              <a:ea typeface="ＭＳ Ｐゴシック" pitchFamily="-65" charset="-128"/>
              <a:cs typeface="ＭＳ Ｐゴシック" pitchFamily="-65" charset="-128"/>
            </a:endParaRPr>
          </a:p>
          <a:p>
            <a:r>
              <a:rPr lang="en-GB" sz="1200" kern="1200" dirty="0" smtClean="0">
                <a:solidFill>
                  <a:schemeClr val="tx1"/>
                </a:solidFill>
                <a:effectLst/>
                <a:latin typeface="+mn-lt"/>
                <a:ea typeface="ＭＳ Ｐゴシック" pitchFamily="-65" charset="-128"/>
                <a:cs typeface="ＭＳ Ｐゴシック" pitchFamily="-65" charset="-128"/>
              </a:rPr>
              <a:t>But the other side of the provision has a very new approach. There is no real equivalent in the physical world to this new possibility: in the past, an officer would have to travel physically to the other country and ask for assistance of the local authorities. He could not do anything by his own and every investigative act would be practised on behalf of the national authorities of the location.</a:t>
            </a:r>
          </a:p>
          <a:p>
            <a:r>
              <a:rPr lang="en-GB" sz="1200" kern="1200" dirty="0" smtClean="0">
                <a:solidFill>
                  <a:schemeClr val="tx1"/>
                </a:solidFill>
                <a:effectLst/>
                <a:latin typeface="+mn-lt"/>
                <a:ea typeface="ＭＳ Ｐゴシック" pitchFamily="-65" charset="-128"/>
                <a:cs typeface="ＭＳ Ｐゴシック" pitchFamily="-65" charset="-128"/>
              </a:rPr>
              <a:t> </a:t>
            </a:r>
          </a:p>
          <a:p>
            <a:r>
              <a:rPr lang="en-GB" sz="1200" kern="1200" dirty="0" smtClean="0">
                <a:solidFill>
                  <a:schemeClr val="tx1"/>
                </a:solidFill>
                <a:effectLst/>
                <a:latin typeface="+mn-lt"/>
                <a:ea typeface="ＭＳ Ｐゴシック" pitchFamily="-65" charset="-128"/>
                <a:cs typeface="ＭＳ Ｐゴシック" pitchFamily="-65" charset="-128"/>
              </a:rPr>
              <a:t>Article 32 states the opposite. According to it, any law enforcement agent from any country in the whole world can obtain information from another country, even if it is “not open source” information, if the person who has the lawful authority to disclose the data gives his or her lawful and voluntary consent. That investigative activity does not need any authorisation of the State with jurisdiction in the place where the information is stored. Some States do not accept peaceful the Convention because of this drafting. They claim it goes against the principle of sovereignty. However, there is not any proposal or any other solution to the complex problems of cross-border investigations or to investigations in the “cloud”. The real life reveals that, in most cases, it is impossible to investigate cybercrime or gather electronic evidence, at the international level, using the traditional channels. It is impossible because the time it takes is not compatible with the volatility and fragility of electronic evidence. That is why a cross-border investigation, conducted by the law enforcement agent who is dealing with the case would be more efficient. </a:t>
            </a:r>
          </a:p>
          <a:p>
            <a:r>
              <a:rPr lang="en-GB" sz="1200" kern="1200" dirty="0" smtClean="0">
                <a:solidFill>
                  <a:schemeClr val="tx1"/>
                </a:solidFill>
                <a:effectLst/>
                <a:latin typeface="+mn-lt"/>
                <a:ea typeface="ＭＳ Ｐゴシック" pitchFamily="-65" charset="-128"/>
                <a:cs typeface="ＭＳ Ｐゴシック" pitchFamily="-65" charset="-128"/>
              </a:rPr>
              <a:t> </a:t>
            </a:r>
          </a:p>
          <a:p>
            <a:r>
              <a:rPr lang="en-GB" sz="1200" kern="1200" dirty="0" smtClean="0">
                <a:solidFill>
                  <a:schemeClr val="tx1"/>
                </a:solidFill>
                <a:effectLst/>
                <a:latin typeface="+mn-lt"/>
                <a:ea typeface="ＭＳ Ｐゴシック" pitchFamily="-65" charset="-128"/>
                <a:cs typeface="ＭＳ Ｐゴシック" pitchFamily="-65" charset="-128"/>
              </a:rPr>
              <a:t>But, on the other hand, sometimes it is really impossible, at all, to use the regular cooperation channels – regarding services in the “cloud”, the users (and the investigator) don’t know exactly where the data required by the police, physically, are stored. </a:t>
            </a:r>
          </a:p>
        </p:txBody>
      </p:sp>
      <p:sp>
        <p:nvSpPr>
          <p:cNvPr id="4" name="Espace réservé du numéro de diapositive 3"/>
          <p:cNvSpPr>
            <a:spLocks noGrp="1"/>
          </p:cNvSpPr>
          <p:nvPr>
            <p:ph type="sldNum" sz="quarter" idx="10"/>
          </p:nvPr>
        </p:nvSpPr>
        <p:spPr/>
        <p:txBody>
          <a:bodyPr/>
          <a:lstStyle/>
          <a:p>
            <a:pPr>
              <a:defRPr/>
            </a:pPr>
            <a:fld id="{D4FF903F-D39C-44F7-BA09-A3401097BBD0}" type="slidenum">
              <a:rPr lang="en-US" smtClean="0"/>
              <a:pPr>
                <a:defRPr/>
              </a:pPr>
              <a:t>56</a:t>
            </a:fld>
            <a:endParaRPr lang="en-US"/>
          </a:p>
        </p:txBody>
      </p:sp>
    </p:spTree>
    <p:extLst>
      <p:ext uri="{BB962C8B-B14F-4D97-AF65-F5344CB8AC3E}">
        <p14:creationId xmlns:p14="http://schemas.microsoft.com/office/powerpoint/2010/main" val="41422957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32</a:t>
            </a:r>
            <a:r>
              <a:rPr lang="en-US" u="none" baseline="0" dirty="0" smtClean="0">
                <a:solidFill>
                  <a:srgbClr val="FF0000"/>
                </a:solidFill>
              </a:rPr>
              <a:t>. Explanation of this element is provided on the next slide.</a:t>
            </a:r>
            <a:endParaRPr lang="en-US"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57</a:t>
            </a:fld>
            <a:endParaRPr lang="en-US"/>
          </a:p>
        </p:txBody>
      </p:sp>
    </p:spTree>
    <p:extLst>
      <p:ext uri="{BB962C8B-B14F-4D97-AF65-F5344CB8AC3E}">
        <p14:creationId xmlns:p14="http://schemas.microsoft.com/office/powerpoint/2010/main" val="9736786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58</a:t>
            </a:fld>
            <a:endParaRPr lang="en-US"/>
          </a:p>
        </p:txBody>
      </p:sp>
    </p:spTree>
    <p:extLst>
      <p:ext uri="{BB962C8B-B14F-4D97-AF65-F5344CB8AC3E}">
        <p14:creationId xmlns:p14="http://schemas.microsoft.com/office/powerpoint/2010/main" val="390350193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32</a:t>
            </a:r>
            <a:r>
              <a:rPr lang="en-US" u="none" baseline="0" dirty="0" smtClean="0">
                <a:solidFill>
                  <a:srgbClr val="FF0000"/>
                </a:solidFill>
              </a:rPr>
              <a:t>. Explanation of this element is provided on the next slide.</a:t>
            </a:r>
            <a:endParaRPr lang="en-US" dirty="0" smtClean="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59</a:t>
            </a:fld>
            <a:endParaRPr lang="en-US"/>
          </a:p>
        </p:txBody>
      </p:sp>
    </p:spTree>
    <p:extLst>
      <p:ext uri="{BB962C8B-B14F-4D97-AF65-F5344CB8AC3E}">
        <p14:creationId xmlns:p14="http://schemas.microsoft.com/office/powerpoint/2010/main" val="29239382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32</a:t>
            </a:r>
            <a:r>
              <a:rPr lang="en-US" u="none" baseline="0" dirty="0" smtClean="0">
                <a:solidFill>
                  <a:srgbClr val="FF0000"/>
                </a:solidFill>
              </a:rPr>
              <a:t>. Explanation of this element is provided on the next slide.</a:t>
            </a:r>
            <a:endParaRPr lang="en-US" dirty="0" smtClean="0"/>
          </a:p>
          <a:p>
            <a:pPr algn="just"/>
            <a:endParaRPr lang="en-U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61</a:t>
            </a:fld>
            <a:endParaRPr lang="en-US"/>
          </a:p>
        </p:txBody>
      </p:sp>
    </p:spTree>
    <p:extLst>
      <p:ext uri="{BB962C8B-B14F-4D97-AF65-F5344CB8AC3E}">
        <p14:creationId xmlns:p14="http://schemas.microsoft.com/office/powerpoint/2010/main" val="42663289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latin typeface="+mn-lt"/>
                <a:ea typeface="+mn-ea"/>
                <a:cs typeface="+mn-cs"/>
              </a:rPr>
              <a:t>In order for judges</a:t>
            </a:r>
            <a:r>
              <a:rPr lang="en-GB" sz="1200" kern="1200" baseline="0" dirty="0" smtClean="0">
                <a:solidFill>
                  <a:schemeClr val="tx1"/>
                </a:solidFill>
                <a:latin typeface="+mn-lt"/>
                <a:ea typeface="+mn-ea"/>
                <a:cs typeface="+mn-cs"/>
              </a:rPr>
              <a:t> and prosecutors to fully understand cooperation with industry, it is important that trainers recap relevant concepts such as service providers, content data, traffic data and subscriber information. This part of the lesson can be interactive and different judges can be tested on their understanding of these key terms. This part also touches upon cloud data, an understanding of which is particularly important for Part 3 of the lesson.  Since many of the topics covered in Part One may already have been covered in previous lessons, it may be more useful to encourage interaction and participation from participants.</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a:t>
            </a:fld>
            <a:endParaRPr lang="en-US" dirty="0"/>
          </a:p>
        </p:txBody>
      </p:sp>
    </p:spTree>
    <p:extLst>
      <p:ext uri="{BB962C8B-B14F-4D97-AF65-F5344CB8AC3E}">
        <p14:creationId xmlns:p14="http://schemas.microsoft.com/office/powerpoint/2010/main" val="53002499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62</a:t>
            </a:fld>
            <a:endParaRPr lang="en-US"/>
          </a:p>
        </p:txBody>
      </p:sp>
    </p:spTree>
    <p:extLst>
      <p:ext uri="{BB962C8B-B14F-4D97-AF65-F5344CB8AC3E}">
        <p14:creationId xmlns:p14="http://schemas.microsoft.com/office/powerpoint/2010/main" val="92913870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32</a:t>
            </a:r>
            <a:r>
              <a:rPr lang="en-US" u="none" baseline="0" dirty="0" smtClean="0">
                <a:solidFill>
                  <a:srgbClr val="FF0000"/>
                </a:solidFill>
              </a:rPr>
              <a:t>. Explanation of this element is provided on the next slide.</a:t>
            </a:r>
            <a:endParaRPr lang="en-US" dirty="0" smtClean="0"/>
          </a:p>
          <a:p>
            <a:pPr algn="just"/>
            <a:endParaRPr lang="en-U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63</a:t>
            </a:fld>
            <a:endParaRPr lang="en-US"/>
          </a:p>
        </p:txBody>
      </p:sp>
    </p:spTree>
    <p:extLst>
      <p:ext uri="{BB962C8B-B14F-4D97-AF65-F5344CB8AC3E}">
        <p14:creationId xmlns:p14="http://schemas.microsoft.com/office/powerpoint/2010/main" val="340894065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64</a:t>
            </a:fld>
            <a:endParaRPr lang="en-US"/>
          </a:p>
        </p:txBody>
      </p:sp>
    </p:spTree>
    <p:extLst>
      <p:ext uri="{BB962C8B-B14F-4D97-AF65-F5344CB8AC3E}">
        <p14:creationId xmlns:p14="http://schemas.microsoft.com/office/powerpoint/2010/main" val="170731692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just" defTabSz="457200" rtl="0" eaLnBrk="0" fontAlgn="base" latinLnBrk="0" hangingPunct="0">
              <a:lnSpc>
                <a:spcPct val="100000"/>
              </a:lnSpc>
              <a:spcBef>
                <a:spcPct val="30000"/>
              </a:spcBef>
              <a:spcAft>
                <a:spcPct val="0"/>
              </a:spcAft>
              <a:buClrTx/>
              <a:buSzTx/>
              <a:buFontTx/>
              <a:buNone/>
              <a:tabLst/>
              <a:defRPr/>
            </a:pPr>
            <a:r>
              <a:rPr lang="en-US" dirty="0" smtClean="0"/>
              <a:t>This slide displays</a:t>
            </a:r>
            <a:r>
              <a:rPr lang="en-US" baseline="0" dirty="0" smtClean="0"/>
              <a:t> an element of Article 32</a:t>
            </a:r>
            <a:r>
              <a:rPr lang="en-US" u="none" baseline="0" dirty="0" smtClean="0">
                <a:solidFill>
                  <a:srgbClr val="FF0000"/>
                </a:solidFill>
              </a:rPr>
              <a:t>. Explanation of this element is provided on the next slide.</a:t>
            </a:r>
            <a:endParaRPr lang="en-US" dirty="0" smtClean="0"/>
          </a:p>
          <a:p>
            <a:pPr algn="just"/>
            <a:endParaRPr lang="en-US" sz="1200" b="0" i="0" u="none" strike="noStrike" kern="1200" baseline="0" dirty="0" smtClean="0">
              <a:solidFill>
                <a:schemeClr val="tx1"/>
              </a:solidFill>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65</a:t>
            </a:fld>
            <a:endParaRPr lang="en-US"/>
          </a:p>
        </p:txBody>
      </p:sp>
    </p:spTree>
    <p:extLst>
      <p:ext uri="{BB962C8B-B14F-4D97-AF65-F5344CB8AC3E}">
        <p14:creationId xmlns:p14="http://schemas.microsoft.com/office/powerpoint/2010/main" val="421396858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26CF4C01-59D1-40AC-ABAA-0AE036E9F18B}" type="slidenum">
              <a:rPr lang="en-US" smtClean="0"/>
              <a:pPr>
                <a:defRPr/>
              </a:pPr>
              <a:t>66</a:t>
            </a:fld>
            <a:endParaRPr lang="en-US"/>
          </a:p>
        </p:txBody>
      </p:sp>
    </p:spTree>
    <p:extLst>
      <p:ext uri="{BB962C8B-B14F-4D97-AF65-F5344CB8AC3E}">
        <p14:creationId xmlns:p14="http://schemas.microsoft.com/office/powerpoint/2010/main" val="41417618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Voluntary cooperation without legal mandate</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The</a:t>
            </a:r>
            <a:r>
              <a:rPr lang="en-US" baseline="0" dirty="0" smtClean="0"/>
              <a:t> trainer should at this point tell the participants that the remaining part of the lesson will discuss direct cooperation with foreign service providers. It is important that the participants understand the importance of this form of cooperation. The trainer should explain that this form of cooperation is completely voluntary for the service provider. The trainer may wish to </a:t>
            </a:r>
            <a:r>
              <a:rPr lang="en-US" baseline="0" dirty="0" err="1" smtClean="0"/>
              <a:t>emphasise</a:t>
            </a:r>
            <a:r>
              <a:rPr lang="en-US" baseline="0" dirty="0" smtClean="0"/>
              <a:t> (including through use of the table on the next slide) the volume of requests that are made directly to service providers. The trainer can explain how electronic evidence (including subscriber information) is many times held by service providers such as social networking websites based in the United States.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67</a:t>
            </a:fld>
            <a:endParaRPr lang="en-US"/>
          </a:p>
        </p:txBody>
      </p:sp>
    </p:spTree>
    <p:extLst>
      <p:ext uri="{BB962C8B-B14F-4D97-AF65-F5344CB8AC3E}">
        <p14:creationId xmlns:p14="http://schemas.microsoft.com/office/powerpoint/2010/main" val="29634379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statistics of requests from outside the United States for data sent directly to Apple, Facebook, Google, Microsoft, Twitter and Yahoo in 2015 may be used by the trainer to </a:t>
            </a:r>
            <a:r>
              <a:rPr lang="en-US" baseline="0" dirty="0" err="1" smtClean="0"/>
              <a:t>emphasise</a:t>
            </a:r>
            <a:r>
              <a:rPr lang="en-US" baseline="0" dirty="0" smtClean="0"/>
              <a:t> the importance and prevalence of direct cooperation with US service providers. The trainers may also point out that while requests from the US received the highest percentage of disclosures, disclosures were also made to other State Parties and it is possible to cooperate directly with foreign service providers. </a:t>
            </a:r>
          </a:p>
          <a:p>
            <a:endParaRPr lang="en-US" baseline="0" dirty="0" smtClean="0"/>
          </a:p>
          <a:p>
            <a:r>
              <a:rPr lang="en-US" baseline="0" dirty="0" smtClean="0"/>
              <a:t>The next slides briefly explain law cooperation guidelines for some major US service providers with respect to foreign requests for cooperation. The trainer may find it useful to use these as examples for participants to understand how cooperation is done with foreign service providers on a practical level.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68</a:t>
            </a:fld>
            <a:endParaRPr lang="en-US"/>
          </a:p>
        </p:txBody>
      </p:sp>
    </p:spTree>
    <p:extLst>
      <p:ext uri="{BB962C8B-B14F-4D97-AF65-F5344CB8AC3E}">
        <p14:creationId xmlns:p14="http://schemas.microsoft.com/office/powerpoint/2010/main" val="271198850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trainer should show the snapshot of Facebook Law Enforcement Guidelines to the participants.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69</a:t>
            </a:fld>
            <a:endParaRPr lang="en-US"/>
          </a:p>
        </p:txBody>
      </p:sp>
    </p:spTree>
    <p:extLst>
      <p:ext uri="{BB962C8B-B14F-4D97-AF65-F5344CB8AC3E}">
        <p14:creationId xmlns:p14="http://schemas.microsoft.com/office/powerpoint/2010/main" val="279826054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trainer should show the snapshot of Twitter Law Enforcement Request Page to the participants.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70</a:t>
            </a:fld>
            <a:endParaRPr lang="en-US"/>
          </a:p>
        </p:txBody>
      </p:sp>
    </p:spTree>
    <p:extLst>
      <p:ext uri="{BB962C8B-B14F-4D97-AF65-F5344CB8AC3E}">
        <p14:creationId xmlns:p14="http://schemas.microsoft.com/office/powerpoint/2010/main" val="3382550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Examples of service provider policies</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trainer can use examples of policies of different service providers in these slides to explain the different requirements that foreign service providers have in relation to requests for accessing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71</a:t>
            </a:fld>
            <a:endParaRPr lang="en-US"/>
          </a:p>
        </p:txBody>
      </p:sp>
    </p:spTree>
    <p:extLst>
      <p:ext uri="{BB962C8B-B14F-4D97-AF65-F5344CB8AC3E}">
        <p14:creationId xmlns:p14="http://schemas.microsoft.com/office/powerpoint/2010/main" val="902633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smtClean="0"/>
              <a:t>As this lesson</a:t>
            </a:r>
            <a:r>
              <a:rPr lang="en-US" baseline="0" dirty="0" smtClean="0"/>
              <a:t> pertains to cooperation with industry, it may be useful for trainers to recap what a service provider is as service providers are members of industry with whom cooperation is most beneficial. Slide 6 provides the Budapest Convention definition of service provider and/or the definition of service provider under domestic law.</a:t>
            </a:r>
          </a:p>
          <a:p>
            <a:pPr algn="just"/>
            <a:endParaRPr lang="en-US" baseline="0" dirty="0" smtClean="0"/>
          </a:p>
          <a:p>
            <a:pPr algn="just"/>
            <a:r>
              <a:rPr lang="en-US" baseline="0" dirty="0" smtClean="0"/>
              <a:t>The trainer should </a:t>
            </a:r>
            <a:r>
              <a:rPr lang="en-US" baseline="0" dirty="0" err="1" smtClean="0"/>
              <a:t>emphasise</a:t>
            </a:r>
            <a:r>
              <a:rPr lang="en-US" baseline="0" dirty="0" smtClean="0"/>
              <a:t> the importance of understanding the concept of service provider, including referring to the various provisions in domestic law that provide procedural powers to be exercised in relation to service providers (e.g. interception of content data, production orders).</a:t>
            </a:r>
          </a:p>
          <a:p>
            <a:pPr algn="just"/>
            <a:endParaRPr lang="en-US" baseline="0" dirty="0" smtClean="0"/>
          </a:p>
          <a:p>
            <a:pPr algn="just"/>
            <a:r>
              <a:rPr lang="en-US" baseline="0" dirty="0" smtClean="0"/>
              <a:t>The trainer may find it useful to distinguish “service providers” from “internet service providers”. The trainer may consider giving examples of service providers (i.e. local service providers, multinational service providers such as Facebook, Google, Instagram, </a:t>
            </a:r>
            <a:r>
              <a:rPr lang="en-US" baseline="0" dirty="0" err="1" smtClean="0"/>
              <a:t>Snapchat</a:t>
            </a:r>
            <a:r>
              <a:rPr lang="en-US" baseline="0" dirty="0" smtClean="0"/>
              <a:t> etc.) to provide a clearer understanding of the scope of this term. This will assist participants in understanding modes of cooperation with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n-US"/>
          </a:p>
        </p:txBody>
      </p:sp>
    </p:spTree>
    <p:extLst>
      <p:ext uri="{BB962C8B-B14F-4D97-AF65-F5344CB8AC3E}">
        <p14:creationId xmlns:p14="http://schemas.microsoft.com/office/powerpoint/2010/main" val="331068709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73</a:t>
            </a:fld>
            <a:endParaRPr lang="en-US"/>
          </a:p>
        </p:txBody>
      </p:sp>
    </p:spTree>
    <p:extLst>
      <p:ext uri="{BB962C8B-B14F-4D97-AF65-F5344CB8AC3E}">
        <p14:creationId xmlns:p14="http://schemas.microsoft.com/office/powerpoint/2010/main" val="356384325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Considerations in cooperating with foreign service providers</a:t>
            </a:r>
            <a:endParaRPr lang="en-GB" sz="1200" kern="1200" dirty="0" smtClean="0">
              <a:solidFill>
                <a:schemeClr val="tx1"/>
              </a:solidFill>
              <a:effectLst/>
              <a:latin typeface="+mn-lt"/>
              <a:ea typeface="+mn-ea"/>
              <a:cs typeface="+mn-cs"/>
            </a:endParaRPr>
          </a:p>
          <a:p>
            <a:endParaRPr lang="en-US" dirty="0" smtClean="0"/>
          </a:p>
          <a:p>
            <a:r>
              <a:rPr lang="en-US" dirty="0" smtClean="0"/>
              <a:t>The trainer should walk the</a:t>
            </a:r>
            <a:r>
              <a:rPr lang="en-US" baseline="0" dirty="0" smtClean="0"/>
              <a:t> participants through the list of considerations and expected challenges that they may face in cooperating with foreign service providers. Each consideration is dealt with in further detail in the subsequent slides.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74</a:t>
            </a:fld>
            <a:endParaRPr lang="en-US"/>
          </a:p>
        </p:txBody>
      </p:sp>
    </p:spTree>
    <p:extLst>
      <p:ext uri="{BB962C8B-B14F-4D97-AF65-F5344CB8AC3E}">
        <p14:creationId xmlns:p14="http://schemas.microsoft.com/office/powerpoint/2010/main" val="211108040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Volatility of policies</a:t>
            </a:r>
            <a:endParaRPr lang="en-GB" sz="1200" kern="1200" dirty="0" smtClean="0">
              <a:solidFill>
                <a:schemeClr val="tx1"/>
              </a:solidFill>
              <a:effectLst/>
              <a:latin typeface="+mn-lt"/>
              <a:ea typeface="+mn-ea"/>
              <a:cs typeface="+mn-cs"/>
            </a:endParaRPr>
          </a:p>
          <a:p>
            <a:pPr algn="just"/>
            <a:endParaRPr lang="en-US" baseline="0" dirty="0" smtClean="0"/>
          </a:p>
          <a:p>
            <a:pPr algn="just"/>
            <a:r>
              <a:rPr lang="en-US" baseline="0" dirty="0" smtClean="0"/>
              <a:t>It is important that trainers </a:t>
            </a:r>
            <a:r>
              <a:rPr lang="en-US" baseline="0" dirty="0" err="1" smtClean="0"/>
              <a:t>emphasise</a:t>
            </a:r>
            <a:r>
              <a:rPr lang="en-US" baseline="0" dirty="0" smtClean="0"/>
              <a:t> </a:t>
            </a:r>
            <a:r>
              <a:rPr lang="en-US" dirty="0" smtClean="0"/>
              <a:t>that foreign</a:t>
            </a:r>
            <a:r>
              <a:rPr lang="en-US" baseline="0" dirty="0" smtClean="0"/>
              <a:t> service providers’ policies with respect to cooperation with law enforcement officials is volatile and changes frequently. The trainer should encourage and prepare the participants to remain relatively flexible to changes in these policies when they are required to seek cooperation from foreign service providers.</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75</a:t>
            </a:fld>
            <a:endParaRPr lang="en-US"/>
          </a:p>
        </p:txBody>
      </p:sp>
    </p:spTree>
    <p:extLst>
      <p:ext uri="{BB962C8B-B14F-4D97-AF65-F5344CB8AC3E}">
        <p14:creationId xmlns:p14="http://schemas.microsoft.com/office/powerpoint/2010/main" val="313325429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Location, territoriality and jurisdiction</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Another</a:t>
            </a:r>
            <a:r>
              <a:rPr lang="en-US" baseline="0" dirty="0" smtClean="0"/>
              <a:t> consideration that trainers should inform participants about is that foreign service providers may be restricted by their domestic legislation with regards to enabling access to subscriber information. Thus, it is important that they understand local requirements prior to making any request. In this respect, it is also important that the requesting authority demonstrate within the request that it has jurisdiction over the offence in relation to which information is being requested.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76</a:t>
            </a:fld>
            <a:endParaRPr lang="en-US"/>
          </a:p>
        </p:txBody>
      </p:sp>
    </p:spTree>
    <p:extLst>
      <p:ext uri="{BB962C8B-B14F-4D97-AF65-F5344CB8AC3E}">
        <p14:creationId xmlns:p14="http://schemas.microsoft.com/office/powerpoint/2010/main" val="4215322445"/>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US vs European Providers</a:t>
            </a:r>
            <a:endParaRPr lang="en-GB" sz="1200" kern="1200" dirty="0" smtClean="0">
              <a:solidFill>
                <a:schemeClr val="tx1"/>
              </a:solidFill>
              <a:effectLst/>
              <a:latin typeface="+mn-lt"/>
              <a:ea typeface="+mn-ea"/>
              <a:cs typeface="+mn-cs"/>
            </a:endParaRPr>
          </a:p>
          <a:p>
            <a:pPr algn="just"/>
            <a:endParaRPr lang="en-US" baseline="0" dirty="0" smtClean="0"/>
          </a:p>
          <a:p>
            <a:pPr algn="just"/>
            <a:r>
              <a:rPr lang="en-US" baseline="0" dirty="0" smtClean="0"/>
              <a:t>It may be pertinent for the trainers to mention that many US service providers have subsidiaries in Europe (e.g. Facebook in Ireland) that are tasked with cooperating with non-US law enforcement. Due to data protection regulations, service providers in Europe do not usually disclose subscriber information and traffic data directly to foreign law enforcement officials. Rather, they require that mutual legal assistance request be made through formal governmental channels such as those enabled by the Budapest Convention. It is important that the participants understand these distinctions when cooperating with US service providers and their European subsidiaries where applicable.</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77</a:t>
            </a:fld>
            <a:endParaRPr lang="en-US"/>
          </a:p>
        </p:txBody>
      </p:sp>
    </p:spTree>
    <p:extLst>
      <p:ext uri="{BB962C8B-B14F-4D97-AF65-F5344CB8AC3E}">
        <p14:creationId xmlns:p14="http://schemas.microsoft.com/office/powerpoint/2010/main" val="2184776915"/>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Direct preservation &amp; emergency requests</a:t>
            </a:r>
            <a:endParaRPr lang="en-GB" sz="1200" kern="1200" dirty="0" smtClean="0">
              <a:solidFill>
                <a:schemeClr val="tx1"/>
              </a:solidFill>
              <a:effectLst/>
              <a:latin typeface="+mn-lt"/>
              <a:ea typeface="+mn-ea"/>
              <a:cs typeface="+mn-cs"/>
            </a:endParaRPr>
          </a:p>
          <a:p>
            <a:pPr algn="just"/>
            <a:endParaRPr lang="en-US" dirty="0" smtClean="0"/>
          </a:p>
          <a:p>
            <a:pPr algn="just"/>
            <a:r>
              <a:rPr lang="en-US" dirty="0" smtClean="0"/>
              <a:t>The trainer should focus on the different</a:t>
            </a:r>
            <a:r>
              <a:rPr lang="en-US" baseline="0" dirty="0" smtClean="0"/>
              <a:t> kinds of cooperation that may be sought from US service providers including direct requests for preservation of data and emergency requests for access to or disclosure of data.  The trainer should explain to the participants that US service providers only allow for emergency requests in certain specific conditions. For instance, Facebook allows for making emergency requests in matters involving imminent harm to a child or risk of death or serious physical injury to any person and requiring disclosure of information without delay. The trainer should </a:t>
            </a:r>
            <a:r>
              <a:rPr lang="en-US" baseline="0" dirty="0" err="1" smtClean="0"/>
              <a:t>emphasise</a:t>
            </a:r>
            <a:r>
              <a:rPr lang="en-US" baseline="0" dirty="0" smtClean="0"/>
              <a:t> that the requirements of US service providers vary from one another and most US service providers’ policies change on a regular basis.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78</a:t>
            </a:fld>
            <a:endParaRPr lang="en-US"/>
          </a:p>
        </p:txBody>
      </p:sp>
    </p:spTree>
    <p:extLst>
      <p:ext uri="{BB962C8B-B14F-4D97-AF65-F5344CB8AC3E}">
        <p14:creationId xmlns:p14="http://schemas.microsoft.com/office/powerpoint/2010/main" val="59458153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Different requirements for different types of data</a:t>
            </a:r>
            <a:endParaRPr lang="en-GB" sz="1200" kern="1200" dirty="0" smtClean="0">
              <a:solidFill>
                <a:schemeClr val="tx1"/>
              </a:solidFill>
              <a:effectLst/>
              <a:latin typeface="+mn-lt"/>
              <a:ea typeface="+mn-ea"/>
              <a:cs typeface="+mn-cs"/>
            </a:endParaRPr>
          </a:p>
          <a:p>
            <a:pPr algn="just"/>
            <a:endParaRPr lang="en-US" sz="1200" kern="1200" dirty="0" smtClean="0">
              <a:solidFill>
                <a:schemeClr val="tx1"/>
              </a:solidFill>
              <a:effectLst/>
              <a:latin typeface="+mn-lt"/>
              <a:ea typeface="+mn-ea"/>
              <a:cs typeface="+mn-cs"/>
            </a:endParaRPr>
          </a:p>
          <a:p>
            <a:pPr algn="just"/>
            <a:r>
              <a:rPr lang="en-US" sz="1200" kern="1200" dirty="0" smtClean="0">
                <a:solidFill>
                  <a:schemeClr val="tx1"/>
                </a:solidFill>
                <a:effectLst/>
                <a:latin typeface="+mn-lt"/>
                <a:ea typeface="+mn-ea"/>
                <a:cs typeface="+mn-cs"/>
              </a:rPr>
              <a:t>It is important for the trainer to highlight that different foreign service providers may have different requirements with respect to different kinds of data, and that the same should be considered when cooperating with such providers. The trainer should use the example in Slide 73, 74 and 75 highlighting how Google Inc. has different thresholds for allowing access to different types of data to explain to the participants various considerations when seeking cooperation from US service providers. This example will help illustrate what must be fulfilled to enable effective cooperation with respect to each classification of data.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79</a:t>
            </a:fld>
            <a:endParaRPr lang="en-US"/>
          </a:p>
        </p:txBody>
      </p:sp>
    </p:spTree>
    <p:extLst>
      <p:ext uri="{BB962C8B-B14F-4D97-AF65-F5344CB8AC3E}">
        <p14:creationId xmlns:p14="http://schemas.microsoft.com/office/powerpoint/2010/main" val="1471009573"/>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80</a:t>
            </a:fld>
            <a:endParaRPr lang="en-US"/>
          </a:p>
        </p:txBody>
      </p:sp>
    </p:spTree>
    <p:extLst>
      <p:ext uri="{BB962C8B-B14F-4D97-AF65-F5344CB8AC3E}">
        <p14:creationId xmlns:p14="http://schemas.microsoft.com/office/powerpoint/2010/main" val="602606917"/>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Part Three of the lesson.</a:t>
            </a:r>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83</a:t>
            </a:fld>
            <a:endParaRPr lang="en-GB"/>
          </a:p>
        </p:txBody>
      </p:sp>
    </p:spTree>
    <p:extLst>
      <p:ext uri="{BB962C8B-B14F-4D97-AF65-F5344CB8AC3E}">
        <p14:creationId xmlns:p14="http://schemas.microsoft.com/office/powerpoint/2010/main" val="89530560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84</a:t>
            </a:fld>
            <a:endParaRPr lang="en-US"/>
          </a:p>
        </p:txBody>
      </p:sp>
    </p:spTree>
    <p:extLst>
      <p:ext uri="{BB962C8B-B14F-4D97-AF65-F5344CB8AC3E}">
        <p14:creationId xmlns:p14="http://schemas.microsoft.com/office/powerpoint/2010/main" val="1419780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important that</a:t>
            </a:r>
            <a:r>
              <a:rPr lang="en-GB" baseline="0" dirty="0" smtClean="0"/>
              <a:t> the participants recall the particular characteristics of electronic evidence. The slide has been left blank to provide an opportunity for interaction between the presenter and delegates. The participants should be able to draw upon knowledge acquired in previous training sessions. The following key points ought to be covered when discussing electronic evidence:</a:t>
            </a:r>
            <a:endParaRPr lang="en-GB" dirty="0" smtClean="0"/>
          </a:p>
          <a:p>
            <a:pPr marL="228600" indent="-228600">
              <a:buAutoNum type="arabicPeriod"/>
            </a:pPr>
            <a:r>
              <a:rPr lang="en-GB" dirty="0" smtClean="0"/>
              <a:t>Electronic evidence is evidence </a:t>
            </a:r>
            <a:r>
              <a:rPr lang="en-GB" baseline="0" dirty="0" smtClean="0"/>
              <a:t>in the form of data generated by or stored on a computer system;</a:t>
            </a:r>
          </a:p>
          <a:p>
            <a:pPr marL="228600" indent="-228600">
              <a:buAutoNum type="arabicPeriod"/>
            </a:pPr>
            <a:r>
              <a:rPr lang="en-GB" baseline="0" dirty="0" smtClean="0"/>
              <a:t>Electronic evidence includes </a:t>
            </a:r>
            <a:r>
              <a:rPr lang="en-GB" dirty="0" smtClean="0"/>
              <a:t>evidence derived from electronic devices and their peripheral apparatus, computer networks, mobile telephones, digital cameras</a:t>
            </a:r>
            <a:r>
              <a:rPr lang="en-GB" baseline="0" dirty="0" smtClean="0"/>
              <a:t>, cloud storage</a:t>
            </a:r>
            <a:r>
              <a:rPr lang="en-GB" dirty="0" smtClean="0"/>
              <a:t> and portable equipment including storage devices; </a:t>
            </a:r>
          </a:p>
          <a:p>
            <a:pPr marL="228600" indent="-228600">
              <a:buAutoNum type="arabicPeriod"/>
            </a:pPr>
            <a:r>
              <a:rPr lang="en-US" dirty="0" smtClean="0"/>
              <a:t>The information it contains does not possess an independent physical form.</a:t>
            </a:r>
            <a:endParaRPr lang="en-GB" dirty="0" smtClean="0"/>
          </a:p>
          <a:p>
            <a:endParaRPr lang="en-GB" dirty="0" smtClean="0"/>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n-US" dirty="0"/>
          </a:p>
        </p:txBody>
      </p:sp>
    </p:spTree>
    <p:extLst>
      <p:ext uri="{BB962C8B-B14F-4D97-AF65-F5344CB8AC3E}">
        <p14:creationId xmlns:p14="http://schemas.microsoft.com/office/powerpoint/2010/main" val="1793276590"/>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spcBef>
                <a:spcPct val="0"/>
              </a:spcBef>
            </a:pPr>
            <a:r>
              <a:rPr lang="en-US" altLang="x-none" dirty="0" smtClean="0"/>
              <a:t>The trainer should go through these slides elaborating where necessary on specific aspects that have to be emphasised for particular groups of students.  The trainer should explain how the materials will be delivered and that there will be time for interaction and questions. The trainer should emphasis that this training is designed to be interactive and that delegates will be expected to participate throughout. The trainer should explain whether there is an assessment and what form it would take, including details of any pass mark that is applied.  </a:t>
            </a:r>
          </a:p>
          <a:p>
            <a:pPr algn="just" eaLnBrk="1" hangingPunct="1">
              <a:spcBef>
                <a:spcPct val="0"/>
              </a:spcBef>
            </a:pPr>
            <a:endParaRPr lang="en-US" altLang="x-none" dirty="0" smtClean="0"/>
          </a:p>
          <a:p>
            <a:pPr algn="just" eaLnBrk="1" hangingPunct="1">
              <a:spcBef>
                <a:spcPct val="0"/>
              </a:spcBef>
            </a:pPr>
            <a:r>
              <a:rPr lang="en-US" altLang="x-none" dirty="0" smtClean="0"/>
              <a:t>All chosen cases are criminal offences related to child pornography – provisions of Article 9 of Budapest Convention. Indeed and globally, for these offences, International Cooperation and Mutual Legal Assistance (MLA) are well developed, and Member States share there their differences and similarities. However, this will have no impact on the understanding of procedural</a:t>
            </a:r>
            <a:r>
              <a:rPr lang="en-US" altLang="x-none" baseline="0" dirty="0" smtClean="0"/>
              <a:t> aspects relating to other types of cybercrime, since </a:t>
            </a:r>
            <a:r>
              <a:rPr lang="en-US" altLang="x-none" dirty="0" smtClean="0"/>
              <a:t>procedural measures that Member </a:t>
            </a:r>
            <a:r>
              <a:rPr lang="en-GB" altLang="x-none" dirty="0" smtClean="0"/>
              <a:t>Parties have in place in order to </a:t>
            </a:r>
            <a:r>
              <a:rPr lang="en-US" altLang="x-none" dirty="0" smtClean="0"/>
              <a:t>prosecute offences described</a:t>
            </a:r>
            <a:r>
              <a:rPr lang="en-US" altLang="x-none" baseline="0" dirty="0" smtClean="0"/>
              <a:t> in Article 9 of the Budapest Convention are supposed to be </a:t>
            </a:r>
            <a:r>
              <a:rPr lang="en-US" altLang="x-none" dirty="0" smtClean="0"/>
              <a:t>applicable for any cybercrime described in</a:t>
            </a:r>
            <a:r>
              <a:rPr lang="hr-HR" altLang="x-none" dirty="0" smtClean="0"/>
              <a:t> A</a:t>
            </a:r>
            <a:r>
              <a:rPr lang="en-US" altLang="x-none" dirty="0" smtClean="0"/>
              <a:t>rt. 2 – 11 of the Budapest Convention.</a:t>
            </a:r>
          </a:p>
        </p:txBody>
      </p:sp>
      <p:sp>
        <p:nvSpPr>
          <p:cNvPr id="3584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A0E2E3A5-3F7A-4CDB-994C-2A593FB4950C}" type="slidenum">
              <a:rPr lang="en-US" altLang="x-none" smtClean="0"/>
              <a:pPr>
                <a:spcBef>
                  <a:spcPct val="0"/>
                </a:spcBef>
              </a:pPr>
              <a:t>85</a:t>
            </a:fld>
            <a:endParaRPr lang="en-US" altLang="x-none" smtClean="0"/>
          </a:p>
        </p:txBody>
      </p:sp>
    </p:spTree>
    <p:extLst>
      <p:ext uri="{BB962C8B-B14F-4D97-AF65-F5344CB8AC3E}">
        <p14:creationId xmlns:p14="http://schemas.microsoft.com/office/powerpoint/2010/main" val="3304457528"/>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en-US" altLang="x-none" dirty="0" smtClean="0"/>
              <a:t>Case study 1</a:t>
            </a:r>
          </a:p>
          <a:p>
            <a:pPr algn="just" eaLnBrk="1" hangingPunct="1"/>
            <a:endParaRPr lang="en-US" altLang="x-none" dirty="0" smtClean="0"/>
          </a:p>
          <a:p>
            <a:pPr algn="just" eaLnBrk="1" hangingPunct="1"/>
            <a:r>
              <a:rPr lang="en-US" altLang="x-none" dirty="0" smtClean="0"/>
              <a:t>The trainer should slowly read the text in the slide. This is the most frequent modus operandi of </a:t>
            </a:r>
            <a:r>
              <a:rPr lang="en-US" altLang="x-none" i="1" dirty="0" smtClean="0"/>
              <a:t>Sexual Extortion of Children in Cyberspace (SECC) – </a:t>
            </a:r>
            <a:r>
              <a:rPr lang="en-US" altLang="x-none" dirty="0" smtClean="0"/>
              <a:t>according to the report of Europol </a:t>
            </a:r>
            <a:r>
              <a:rPr lang="en-US" altLang="x-none" i="1" dirty="0" smtClean="0"/>
              <a:t>2015 Internet Organised Crime Threat Assessment (IOCTA). </a:t>
            </a:r>
            <a:r>
              <a:rPr lang="en-US" altLang="x-none" dirty="0" smtClean="0"/>
              <a:t>Traditional web forums and chat rooms such as IRC are no</a:t>
            </a:r>
            <a:r>
              <a:rPr lang="hr-HR" altLang="x-none" dirty="0" smtClean="0"/>
              <a:t>t</a:t>
            </a:r>
            <a:r>
              <a:rPr lang="en-US" altLang="x-none" dirty="0" smtClean="0"/>
              <a:t> popular any more</a:t>
            </a:r>
            <a:r>
              <a:rPr lang="hr-HR" altLang="x-none" dirty="0" smtClean="0"/>
              <a:t>, </a:t>
            </a:r>
            <a:r>
              <a:rPr lang="en-GB" altLang="x-none" dirty="0" smtClean="0"/>
              <a:t>compared to social networks </a:t>
            </a:r>
            <a:r>
              <a:rPr lang="en-US" altLang="x-none" dirty="0" smtClean="0"/>
              <a:t>such as Twitter and Facebook. Online gaming sites means also good opportunity to meet new people </a:t>
            </a:r>
            <a:r>
              <a:rPr lang="en-GB" altLang="x-none" dirty="0" smtClean="0"/>
              <a:t>indirectly despite the fact that they do not specifically aim at </a:t>
            </a:r>
            <a:r>
              <a:rPr lang="en-GB" altLang="x-none" noProof="0" dirty="0" smtClean="0"/>
              <a:t>the socialisation </a:t>
            </a:r>
            <a:r>
              <a:rPr lang="en-GB" altLang="x-none" dirty="0" smtClean="0"/>
              <a:t>of users. Young people, who love technological advances, love such means of socialisation as well. Thanks to voice over Internet Protocol (VoIP) applications, young people use to engage in video chat shortly after they meet on the communication channels mentioned above, even carrying the online friendships to real life in case of geographical proximity. As a result, the Internet has become a place where potential victims can be “hunted” with the help of the diverse channels of online communication.</a:t>
            </a:r>
          </a:p>
          <a:p>
            <a:pPr eaLnBrk="1" hangingPunct="1">
              <a:spcBef>
                <a:spcPct val="0"/>
              </a:spcBef>
            </a:pPr>
            <a:endParaRPr lang="en-GB" altLang="x-none" dirty="0"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C9848AE3-175E-42AC-B502-6C678AD5FE33}" type="slidenum">
              <a:rPr lang="en-US" altLang="x-none" smtClean="0"/>
              <a:pPr>
                <a:spcBef>
                  <a:spcPct val="0"/>
                </a:spcBef>
              </a:pPr>
              <a:t>86</a:t>
            </a:fld>
            <a:endParaRPr lang="en-US" altLang="x-none" smtClean="0"/>
          </a:p>
        </p:txBody>
      </p:sp>
    </p:spTree>
    <p:extLst>
      <p:ext uri="{BB962C8B-B14F-4D97-AF65-F5344CB8AC3E}">
        <p14:creationId xmlns:p14="http://schemas.microsoft.com/office/powerpoint/2010/main" val="217899985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en-GB" altLang="x-none" dirty="0" smtClean="0"/>
              <a:t>The trainer should </a:t>
            </a:r>
            <a:r>
              <a:rPr lang="en-US" altLang="x-none" dirty="0" smtClean="0"/>
              <a:t>slowly read the</a:t>
            </a:r>
            <a:r>
              <a:rPr lang="hr-HR" altLang="x-none" dirty="0" smtClean="0"/>
              <a:t> </a:t>
            </a:r>
            <a:r>
              <a:rPr lang="en-US" altLang="x-none" dirty="0" smtClean="0"/>
              <a:t>text</a:t>
            </a:r>
            <a:r>
              <a:rPr lang="hr-HR" altLang="x-none" dirty="0" smtClean="0"/>
              <a:t>.</a:t>
            </a:r>
            <a:r>
              <a:rPr lang="en-US" altLang="x-none" dirty="0" smtClean="0"/>
              <a:t> One of the major challenges in combating crime in the networked environment is the</a:t>
            </a:r>
            <a:r>
              <a:rPr lang="hr-HR" altLang="x-none" dirty="0" smtClean="0"/>
              <a:t> </a:t>
            </a:r>
            <a:r>
              <a:rPr lang="en-US" altLang="x-none" dirty="0" smtClean="0"/>
              <a:t>difficulty in identifying the perpetrator and assessing the extent and impact of the criminal act.</a:t>
            </a:r>
            <a:r>
              <a:rPr lang="hr-HR" altLang="x-none" dirty="0" smtClean="0"/>
              <a:t> </a:t>
            </a:r>
            <a:r>
              <a:rPr lang="en-US" altLang="x-none" dirty="0" smtClean="0"/>
              <a:t>A further problem is caused by the volatility of electronic data, which may be altered, moved</a:t>
            </a:r>
            <a:r>
              <a:rPr lang="hr-HR" altLang="x-none" dirty="0" smtClean="0"/>
              <a:t> </a:t>
            </a:r>
            <a:r>
              <a:rPr lang="en-US" altLang="x-none" dirty="0" smtClean="0"/>
              <a:t>or deleted in seconds. For example, a user who is in control of the data may use the</a:t>
            </a:r>
            <a:r>
              <a:rPr lang="hr-HR" altLang="x-none" dirty="0" smtClean="0"/>
              <a:t> </a:t>
            </a:r>
            <a:r>
              <a:rPr lang="en-US" altLang="x-none" dirty="0" smtClean="0"/>
              <a:t>computer system to erase the data that is the subject of a criminal investigation, thereby</a:t>
            </a:r>
            <a:r>
              <a:rPr lang="hr-HR" altLang="x-none" dirty="0" smtClean="0"/>
              <a:t> </a:t>
            </a:r>
            <a:r>
              <a:rPr lang="en-US" altLang="x-none" dirty="0" smtClean="0"/>
              <a:t>destroying the evidence. Speed and,</a:t>
            </a:r>
            <a:r>
              <a:rPr lang="hr-HR" altLang="x-none" dirty="0" smtClean="0"/>
              <a:t> </a:t>
            </a:r>
            <a:r>
              <a:rPr lang="en-US" altLang="x-none" dirty="0" smtClean="0"/>
              <a:t>sometimes, secrecy are often vital for the success of an</a:t>
            </a:r>
            <a:r>
              <a:rPr lang="hr-HR" altLang="x-none" dirty="0" smtClean="0"/>
              <a:t> </a:t>
            </a:r>
            <a:r>
              <a:rPr lang="en-US" altLang="x-none" dirty="0" smtClean="0"/>
              <a:t>investigation</a:t>
            </a:r>
            <a:r>
              <a:rPr lang="hr-HR" altLang="x-none" dirty="0" smtClean="0"/>
              <a:t>. </a:t>
            </a:r>
            <a:r>
              <a:rPr lang="en-US" altLang="x-none" dirty="0" smtClean="0"/>
              <a:t>The Convention adapts traditional procedural measures, such as search and </a:t>
            </a:r>
            <a:r>
              <a:rPr lang="en-US" altLang="x-none" dirty="0" err="1" smtClean="0"/>
              <a:t>seisure</a:t>
            </a:r>
            <a:r>
              <a:rPr lang="en-US" altLang="x-none" dirty="0" smtClean="0"/>
              <a:t>, to</a:t>
            </a:r>
            <a:r>
              <a:rPr lang="hr-HR" altLang="x-none" dirty="0" smtClean="0"/>
              <a:t> </a:t>
            </a:r>
            <a:r>
              <a:rPr lang="en-US" altLang="x-none" dirty="0" smtClean="0"/>
              <a:t>the new technological environment. Additionally, as it</a:t>
            </a:r>
            <a:r>
              <a:rPr lang="en-US" altLang="x-none" baseline="0" dirty="0" smtClean="0"/>
              <a:t> has been studied in the former parts of the current lesson, </a:t>
            </a:r>
            <a:r>
              <a:rPr lang="en-US" altLang="x-none" dirty="0" smtClean="0"/>
              <a:t>new measures have been created, such as</a:t>
            </a:r>
            <a:r>
              <a:rPr lang="hr-HR" altLang="x-none" dirty="0" smtClean="0"/>
              <a:t> </a:t>
            </a:r>
            <a:r>
              <a:rPr lang="en-US" altLang="x-none" dirty="0" smtClean="0"/>
              <a:t>expedited preservation of data, in order to ensure that traditional measures of collection, such</a:t>
            </a:r>
            <a:r>
              <a:rPr lang="hr-HR" altLang="x-none" dirty="0" smtClean="0"/>
              <a:t> </a:t>
            </a:r>
            <a:r>
              <a:rPr lang="en-US" altLang="x-none" dirty="0" smtClean="0"/>
              <a:t>as search and </a:t>
            </a:r>
            <a:r>
              <a:rPr lang="en-US" altLang="x-none" dirty="0" err="1" smtClean="0"/>
              <a:t>seisure</a:t>
            </a:r>
            <a:r>
              <a:rPr lang="en-US" altLang="x-none" dirty="0" smtClean="0"/>
              <a:t>, remain effective in the volatile technological environment. </a:t>
            </a:r>
          </a:p>
          <a:p>
            <a:pPr algn="just" eaLnBrk="1" hangingPunct="1"/>
            <a:endParaRPr lang="en-US" altLang="x-none" dirty="0" smtClean="0"/>
          </a:p>
          <a:p>
            <a:pPr algn="just" eaLnBrk="1" hangingPunct="1"/>
            <a:r>
              <a:rPr lang="en-US" altLang="x-none" dirty="0" smtClean="0"/>
              <a:t>In the present case, the offence has been committed</a:t>
            </a:r>
            <a:r>
              <a:rPr lang="en-US" altLang="x-none" baseline="0" dirty="0" smtClean="0"/>
              <a:t> thanks to Facebook. The trainer should drive delegates to announce that the next step is to ask the IP address of the perpetrator to Facebook.</a:t>
            </a:r>
            <a:endParaRPr lang="hr-HR" altLang="x-none" dirty="0" smtClean="0"/>
          </a:p>
        </p:txBody>
      </p:sp>
      <p:sp>
        <p:nvSpPr>
          <p:cNvPr id="3789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29448BE-EB23-4488-87D9-0F850382B064}" type="slidenum">
              <a:rPr lang="en-US" altLang="x-none" smtClean="0"/>
              <a:pPr>
                <a:spcBef>
                  <a:spcPct val="0"/>
                </a:spcBef>
              </a:pPr>
              <a:t>87</a:t>
            </a:fld>
            <a:endParaRPr lang="en-US" altLang="x-none" smtClean="0"/>
          </a:p>
        </p:txBody>
      </p:sp>
    </p:spTree>
    <p:extLst>
      <p:ext uri="{BB962C8B-B14F-4D97-AF65-F5344CB8AC3E}">
        <p14:creationId xmlns:p14="http://schemas.microsoft.com/office/powerpoint/2010/main" val="1613705481"/>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47500" lnSpcReduction="20000"/>
          </a:bodyPr>
          <a:lstStyle/>
          <a:p>
            <a:pPr marL="0" indent="0">
              <a:buNone/>
            </a:pPr>
            <a:r>
              <a:rPr lang="en-US" altLang="x-none" b="1" baseline="0" dirty="0" smtClean="0"/>
              <a:t>Note: </a:t>
            </a:r>
            <a:r>
              <a:rPr lang="en-US" altLang="x-none" b="0" baseline="0" dirty="0" smtClean="0"/>
              <a:t>answers provided below are based on the current lesson on procedural aspects, but also on the lesson on cooperation and cooperation with ISPs.</a:t>
            </a:r>
          </a:p>
          <a:p>
            <a:pPr marL="0" indent="0">
              <a:buNone/>
            </a:pPr>
            <a:endParaRPr lang="en-US" altLang="x-none" b="1" baseline="0" dirty="0" smtClean="0"/>
          </a:p>
          <a:p>
            <a:pPr marL="228600" indent="-228600">
              <a:buAutoNum type="arabicPeriod"/>
            </a:pPr>
            <a:r>
              <a:rPr lang="en-US" altLang="x-none" b="1" baseline="0" dirty="0" smtClean="0"/>
              <a:t>Does the police can contact Facebook directly?</a:t>
            </a:r>
          </a:p>
          <a:p>
            <a:pPr marL="0" indent="0">
              <a:buNone/>
            </a:pPr>
            <a:r>
              <a:rPr lang="en-US" altLang="x-none" baseline="0" dirty="0" smtClean="0"/>
              <a:t>Answer: yes, it is possible, but an answer is not guaranteed.</a:t>
            </a:r>
          </a:p>
          <a:p>
            <a:endParaRPr lang="en-US" altLang="x-none" dirty="0" smtClean="0"/>
          </a:p>
          <a:p>
            <a:r>
              <a:rPr lang="en-US" altLang="x-none" dirty="0" smtClean="0"/>
              <a:t>According</a:t>
            </a:r>
            <a:r>
              <a:rPr lang="en-US" altLang="x-none" baseline="0" dirty="0" smtClean="0"/>
              <a:t> to the Budapest Convention (which has been ratified by the USA), States must have procedural rules that enable police services to require from ISPs a </a:t>
            </a:r>
            <a:r>
              <a:rPr lang="en-GB" sz="1200" b="0" dirty="0" smtClean="0">
                <a:effectLst>
                  <a:outerShdw blurRad="38100" dist="38100" dir="2700000" algn="tl">
                    <a:srgbClr val="DDDDDD"/>
                  </a:outerShdw>
                </a:effectLst>
              </a:rPr>
              <a:t>sufficient amount of traffic data</a:t>
            </a:r>
            <a:r>
              <a:rPr lang="en-GB" sz="1200" b="0" dirty="0" smtClean="0"/>
              <a:t> to enable the </a:t>
            </a:r>
            <a:r>
              <a:rPr lang="en-GB" sz="1200" b="0" dirty="0" smtClean="0">
                <a:effectLst>
                  <a:outerShdw blurRad="38100" dist="38100" dir="2700000" algn="tl">
                    <a:srgbClr val="DDDDDD"/>
                  </a:outerShdw>
                </a:effectLst>
              </a:rPr>
              <a:t>identification of the service providers and the path</a:t>
            </a:r>
            <a:r>
              <a:rPr lang="en-GB" sz="1200" b="0" dirty="0" smtClean="0"/>
              <a:t> through which the communication was transmitted.</a:t>
            </a:r>
          </a:p>
          <a:p>
            <a:endParaRPr lang="en-GB" sz="1200" b="0" dirty="0" smtClean="0"/>
          </a:p>
          <a:p>
            <a:r>
              <a:rPr lang="en-GB" sz="1200" b="0" dirty="0" smtClean="0"/>
              <a:t>As regards cooperation,</a:t>
            </a:r>
            <a:r>
              <a:rPr lang="en-GB" sz="1200" b="0" baseline="0" dirty="0" smtClean="0"/>
              <a:t> according to Art. 23 to 35 of the Budapest Convention and unless another cooperation treaty applies, it should take place between </a:t>
            </a:r>
            <a:r>
              <a:rPr lang="en-GB" sz="1200" kern="1200" dirty="0" smtClean="0">
                <a:solidFill>
                  <a:schemeClr val="tx1"/>
                </a:solidFill>
                <a:effectLst/>
                <a:latin typeface="+mn-lt"/>
                <a:ea typeface="+mn-ea"/>
                <a:cs typeface="+mn-cs"/>
              </a:rPr>
              <a:t>central authority or authorities responsible for sending and answering requests for mutual assistance, the execution of such requests or their transmission to the authorities competent for their execution.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However, some service providers – including Facebook - </a:t>
            </a:r>
            <a:r>
              <a:rPr lang="en-GB" sz="1200" kern="1200" baseline="0" dirty="0" smtClean="0">
                <a:solidFill>
                  <a:schemeClr val="tx1"/>
                </a:solidFill>
                <a:effectLst/>
                <a:latin typeface="+mn-lt"/>
                <a:ea typeface="+mn-ea"/>
                <a:cs typeface="+mn-cs"/>
              </a:rPr>
              <a:t>do accept direct cooperation, with all or with some States only, in all or certain circumstances.</a:t>
            </a:r>
          </a:p>
          <a:p>
            <a:endParaRPr lang="en-GB" sz="1200" kern="1200" baseline="0" dirty="0" smtClean="0">
              <a:solidFill>
                <a:schemeClr val="tx1"/>
              </a:solidFill>
              <a:effectLst/>
              <a:latin typeface="+mn-lt"/>
              <a:ea typeface="+mn-ea"/>
              <a:cs typeface="+mn-cs"/>
            </a:endParaRPr>
          </a:p>
          <a:p>
            <a:r>
              <a:rPr lang="en-GB" sz="1200" b="1" kern="1200" baseline="0" dirty="0" smtClean="0">
                <a:solidFill>
                  <a:schemeClr val="tx1"/>
                </a:solidFill>
                <a:effectLst/>
                <a:latin typeface="+mn-lt"/>
                <a:ea typeface="+mn-ea"/>
                <a:cs typeface="+mn-cs"/>
              </a:rPr>
              <a:t>2. What formalism to be respected?</a:t>
            </a:r>
          </a:p>
          <a:p>
            <a:r>
              <a:rPr lang="en-GB" sz="1200" b="0" baseline="0" dirty="0" smtClean="0"/>
              <a:t>In case the cooperation takes place by applying the Budapest Convention provisions, the formalism detailed in this Convention has to be respected (especially in relation with the content of the request). </a:t>
            </a:r>
          </a:p>
          <a:p>
            <a:endParaRPr lang="en-GB" sz="1200" b="0" baseline="0" dirty="0" smtClean="0"/>
          </a:p>
          <a:p>
            <a:r>
              <a:rPr lang="en-GB" sz="1200" b="0" baseline="0" dirty="0" smtClean="0"/>
              <a:t>However, the Budapest Convention (Article 32) organises in some cases the possibility to trans-border access computer data outside the mutual assistance procedure, where data are obtained with the lawful and voluntary consent of the person </a:t>
            </a:r>
            <a:r>
              <a:rPr lang="en-US" dirty="0" smtClean="0"/>
              <a:t>who has the lawful authority to disclose these data to the requesting Party. This procedure can be used in order to contact Facebook. </a:t>
            </a:r>
          </a:p>
          <a:p>
            <a:endParaRPr lang="en-US" sz="1200" b="0" baseline="0" dirty="0" smtClean="0"/>
          </a:p>
          <a:p>
            <a:r>
              <a:rPr lang="en-US" sz="1200" b="0" baseline="0" dirty="0" smtClean="0"/>
              <a:t>To be noted that production orders (of Article 18) </a:t>
            </a:r>
            <a:r>
              <a:rPr lang="en-US" baseline="0" dirty="0" smtClean="0"/>
              <a:t>for subscriber information under domestic law may be used to order a foreign service provider from producing certain data regardless of whether such services are provided via a technical geographic domain referring to another jurisdiction so long as such services are being provided within its jurisdiction. The location of subscriber information is not a determining force with respect to production orders for such information.</a:t>
            </a:r>
          </a:p>
          <a:p>
            <a:endParaRPr lang="en-US" sz="1200" b="0" baseline="0" dirty="0" smtClean="0"/>
          </a:p>
          <a:p>
            <a:r>
              <a:rPr lang="en-US" sz="1200" b="0" baseline="0" dirty="0" smtClean="0"/>
              <a:t>Finally, some access providers, </a:t>
            </a:r>
            <a:r>
              <a:rPr lang="en-GB" sz="1200" b="0" baseline="0" noProof="0" dirty="0" smtClean="0"/>
              <a:t>especially in the US, authorise access to some subscriber data depending on circumstances and on the requesting party. </a:t>
            </a:r>
          </a:p>
          <a:p>
            <a:endParaRPr lang="en-GB" sz="1200" b="0" baseline="0" noProof="0" dirty="0" smtClean="0"/>
          </a:p>
          <a:p>
            <a:r>
              <a:rPr lang="en-GB" sz="1200" b="0" baseline="0" noProof="0" dirty="0" smtClean="0"/>
              <a:t>In case of access on the basis of Article 32 of the Budapest Convention or on the basis of the voluntary cooperation of the service provider, some formalism is required in order to meet the two following needs:</a:t>
            </a:r>
          </a:p>
          <a:p>
            <a:pPr marL="171450" indent="-171450">
              <a:buFontTx/>
              <a:buChar char="-"/>
            </a:pPr>
            <a:r>
              <a:rPr lang="en-GB" sz="1200" b="0" noProof="0" dirty="0" smtClean="0"/>
              <a:t>Firstly, people fundamental rights should be safeguarded, either by respecting a formalism required by domestic law, or by applying a necessity and proportionality</a:t>
            </a:r>
            <a:r>
              <a:rPr lang="en-GB" sz="1200" b="0" baseline="0" noProof="0" dirty="0" smtClean="0"/>
              <a:t> test as explained in the lesson relating to conditions and safeguards. </a:t>
            </a:r>
          </a:p>
          <a:p>
            <a:pPr marL="171450" marR="0" indent="-171450" algn="l" defTabSz="457200" rtl="0" eaLnBrk="0" fontAlgn="base" latinLnBrk="0" hangingPunct="0">
              <a:lnSpc>
                <a:spcPct val="100000"/>
              </a:lnSpc>
              <a:spcBef>
                <a:spcPct val="30000"/>
              </a:spcBef>
              <a:spcAft>
                <a:spcPct val="0"/>
              </a:spcAft>
              <a:buClrTx/>
              <a:buSzTx/>
              <a:buFontTx/>
              <a:buChar char="-"/>
              <a:tabLst/>
              <a:defRPr/>
            </a:pPr>
            <a:r>
              <a:rPr lang="en-GB" sz="1200" b="0" baseline="0" noProof="0" dirty="0" smtClean="0"/>
              <a:t>Secondly, some ISPs might </a:t>
            </a:r>
            <a:r>
              <a:rPr lang="en-GB" noProof="0" dirty="0" smtClean="0"/>
              <a:t>have their own requirements with regards to allowing access to or disclosing data, these requirements depending on the kind of data being requested. </a:t>
            </a:r>
            <a:r>
              <a:rPr lang="en-GB" sz="1200" b="0" baseline="0" noProof="0" dirty="0" smtClean="0"/>
              <a:t>On this issue it is necessary to refer directly to the concerned provider. </a:t>
            </a:r>
          </a:p>
          <a:p>
            <a:endParaRPr lang="en-GB" altLang="x-none" noProof="0" dirty="0" smtClean="0"/>
          </a:p>
          <a:p>
            <a:r>
              <a:rPr lang="en-GB" altLang="x-none" noProof="0" dirty="0" smtClean="0"/>
              <a:t>Regarding specifically Facebook, most countries have good and productive relations with this provider. Facebook publishes</a:t>
            </a:r>
            <a:r>
              <a:rPr lang="en-GB" altLang="x-none" baseline="0" noProof="0" dirty="0" smtClean="0"/>
              <a:t> Law Enforcement guidelines that must be followed in case of direct request on a voluntary basis. </a:t>
            </a:r>
          </a:p>
          <a:p>
            <a:endParaRPr lang="en-GB" altLang="x-none" baseline="0" noProof="0"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en-GB" sz="1200" b="1" kern="1200" baseline="0" dirty="0" smtClean="0">
                <a:solidFill>
                  <a:schemeClr val="tx1"/>
                </a:solidFill>
                <a:effectLst/>
                <a:latin typeface="+mn-lt"/>
                <a:ea typeface="+mn-ea"/>
                <a:cs typeface="+mn-cs"/>
              </a:rPr>
              <a:t>3. What are the two next steps?</a:t>
            </a:r>
          </a:p>
          <a:p>
            <a:endParaRPr lang="en-US" altLang="x-none" dirty="0" smtClean="0"/>
          </a:p>
          <a:p>
            <a:r>
              <a:rPr lang="en-US" altLang="x-none" dirty="0" smtClean="0"/>
              <a:t>The first one is to discover to which geographical </a:t>
            </a:r>
            <a:r>
              <a:rPr lang="en-GB" altLang="x-none" dirty="0" smtClean="0"/>
              <a:t>area </a:t>
            </a:r>
            <a:r>
              <a:rPr lang="en-US" altLang="x-none" dirty="0" smtClean="0"/>
              <a:t>belongs the IP  address. Police usually use IANA data base.</a:t>
            </a:r>
          </a:p>
          <a:p>
            <a:endParaRPr lang="en-US" altLang="x-none" dirty="0" smtClean="0"/>
          </a:p>
          <a:p>
            <a:r>
              <a:rPr lang="en-US" altLang="x-none" dirty="0" smtClean="0"/>
              <a:t>The second one is to obtain</a:t>
            </a:r>
            <a:r>
              <a:rPr lang="en-US" altLang="x-none" baseline="0" dirty="0" smtClean="0"/>
              <a:t> the contact details of the IP address owner. For this purpose, a request has to be made to the relevant Internet access provider. </a:t>
            </a:r>
          </a:p>
          <a:p>
            <a:endParaRPr lang="en-US" altLang="x-none" baseline="0" dirty="0" smtClean="0"/>
          </a:p>
          <a:p>
            <a:r>
              <a:rPr lang="en-US" altLang="x-none" baseline="0" dirty="0" smtClean="0"/>
              <a:t>	In Croatia, s</a:t>
            </a:r>
            <a:r>
              <a:rPr lang="en-US" dirty="0" smtClean="0"/>
              <a:t>ubscriber data can be obtained by police services without the need for a special order, so collecting data of this type is usually very fast. It 	is the same case in your country? </a:t>
            </a:r>
            <a:endParaRPr lang="fr-FR" altLang="en-US" dirty="0" smtClean="0"/>
          </a:p>
          <a:p>
            <a:endParaRPr lang="fr-FR" altLang="en-US" dirty="0" smtClean="0"/>
          </a:p>
          <a:p>
            <a:endParaRPr lang="hr-HR" altLang="en-US" dirty="0" smtClean="0"/>
          </a:p>
        </p:txBody>
      </p:sp>
      <p:sp>
        <p:nvSpPr>
          <p:cNvPr id="3891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9EF4569-105E-41EF-B07F-30DBF09BDFC3}" type="slidenum">
              <a:rPr lang="en-US" altLang="x-none" smtClean="0">
                <a:latin typeface="Calibri" pitchFamily="34" charset="0"/>
              </a:rPr>
              <a:pPr/>
              <a:t>88</a:t>
            </a:fld>
            <a:endParaRPr lang="en-US" altLang="x-none" smtClean="0">
              <a:latin typeface="Calibri" pitchFamily="34" charset="0"/>
            </a:endParaRPr>
          </a:p>
        </p:txBody>
      </p:sp>
    </p:spTree>
    <p:extLst>
      <p:ext uri="{BB962C8B-B14F-4D97-AF65-F5344CB8AC3E}">
        <p14:creationId xmlns:p14="http://schemas.microsoft.com/office/powerpoint/2010/main" val="1641411415"/>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a:bodyPr>
          <a:lstStyle/>
          <a:p>
            <a:pPr algn="just" eaLnBrk="1" hangingPunct="1">
              <a:defRPr/>
            </a:pPr>
            <a:r>
              <a:rPr lang="en-US" dirty="0" smtClean="0"/>
              <a:t>After having discovered that the IP address is hosted in the same country, the</a:t>
            </a:r>
            <a:r>
              <a:rPr lang="en-US" baseline="0" dirty="0" smtClean="0"/>
              <a:t> public prosecutor has </a:t>
            </a:r>
            <a:r>
              <a:rPr lang="en-US" dirty="0" smtClean="0"/>
              <a:t>taken two further important measures:</a:t>
            </a:r>
          </a:p>
          <a:p>
            <a:pPr marL="171450" marR="0" indent="-171450" algn="just" defTabSz="457200" rtl="0" eaLnBrk="1" fontAlgn="base" latinLnBrk="0" hangingPunct="1">
              <a:lnSpc>
                <a:spcPct val="100000"/>
              </a:lnSpc>
              <a:spcBef>
                <a:spcPct val="30000"/>
              </a:spcBef>
              <a:spcAft>
                <a:spcPct val="0"/>
              </a:spcAft>
              <a:buClrTx/>
              <a:buSzTx/>
              <a:buFontTx/>
              <a:buChar char="-"/>
              <a:tabLst/>
              <a:defRPr/>
            </a:pPr>
            <a:r>
              <a:rPr lang="en-US" altLang="x-none" sz="1200" dirty="0" smtClean="0"/>
              <a:t>He requested a Court </a:t>
            </a:r>
            <a:r>
              <a:rPr lang="en-GB" altLang="x-none" sz="1200" dirty="0" smtClean="0"/>
              <a:t>search warrant</a:t>
            </a:r>
            <a:r>
              <a:rPr lang="en-US" altLang="x-none" sz="1200" dirty="0" smtClean="0"/>
              <a:t> </a:t>
            </a:r>
            <a:r>
              <a:rPr lang="hr-HR" altLang="x-none" sz="1200" dirty="0" smtClean="0"/>
              <a:t>for t</a:t>
            </a:r>
            <a:r>
              <a:rPr lang="en-US" altLang="x-none" sz="1200" dirty="0" smtClean="0"/>
              <a:t>he search of suspect</a:t>
            </a:r>
            <a:r>
              <a:rPr lang="hr-HR" altLang="x-none" sz="1200" dirty="0" smtClean="0"/>
              <a:t>’</a:t>
            </a:r>
            <a:r>
              <a:rPr lang="en-US" altLang="x-none" sz="1200" dirty="0" smtClean="0"/>
              <a:t>s home</a:t>
            </a:r>
            <a:r>
              <a:rPr lang="hr-HR" altLang="x-none" sz="1200" dirty="0" smtClean="0"/>
              <a:t>, </a:t>
            </a:r>
            <a:r>
              <a:rPr lang="en-US" altLang="x-none" sz="1200" dirty="0" smtClean="0"/>
              <a:t>computer, smartphone</a:t>
            </a:r>
            <a:r>
              <a:rPr lang="hr-HR" altLang="x-none" sz="1200" dirty="0" smtClean="0"/>
              <a:t>,</a:t>
            </a:r>
            <a:r>
              <a:rPr lang="en-US" altLang="x-none" sz="1200" dirty="0" smtClean="0"/>
              <a:t> and other devices related to </a:t>
            </a:r>
            <a:r>
              <a:rPr lang="en-GB" altLang="x-none" sz="1200" dirty="0" smtClean="0"/>
              <a:t>computer including all data storage. He obtained this warrant after a four hours delay.</a:t>
            </a:r>
          </a:p>
          <a:p>
            <a:pPr marL="171450" indent="-171450" algn="just" eaLnBrk="1" hangingPunct="1">
              <a:buFontTx/>
              <a:buChar char="-"/>
              <a:defRPr/>
            </a:pPr>
            <a:r>
              <a:rPr lang="en-GB" altLang="x-none" sz="1200" dirty="0" smtClean="0"/>
              <a:t>He ordered to the Operational-technical Centre (OTC) to preserve all relevant data regarding communications between the suspect and his victim.</a:t>
            </a:r>
          </a:p>
          <a:p>
            <a:pPr marL="171450" indent="-171450" algn="just" eaLnBrk="1" hangingPunct="1">
              <a:buFontTx/>
              <a:buChar char="-"/>
              <a:defRPr/>
            </a:pPr>
            <a:endParaRPr lang="en-GB" altLang="x-none" sz="1200" dirty="0" smtClean="0"/>
          </a:p>
          <a:p>
            <a:pPr marL="0" marR="0" indent="0" algn="just" defTabSz="457200" rtl="0" eaLnBrk="1" fontAlgn="base" latinLnBrk="0" hangingPunct="1">
              <a:lnSpc>
                <a:spcPct val="100000"/>
              </a:lnSpc>
              <a:spcBef>
                <a:spcPct val="30000"/>
              </a:spcBef>
              <a:spcAft>
                <a:spcPct val="0"/>
              </a:spcAft>
              <a:buClrTx/>
              <a:buSzTx/>
              <a:buFontTx/>
              <a:buNone/>
              <a:tabLst/>
              <a:defRPr/>
            </a:pPr>
            <a:r>
              <a:rPr lang="en-GB" altLang="x-none" sz="1200" dirty="0" smtClean="0"/>
              <a:t>The</a:t>
            </a:r>
            <a:r>
              <a:rPr lang="en-GB" altLang="x-none" sz="1200" baseline="0" dirty="0" smtClean="0"/>
              <a:t> </a:t>
            </a:r>
            <a:r>
              <a:rPr lang="en-GB" altLang="x-none" sz="1200" dirty="0" smtClean="0"/>
              <a:t>OTC is a </a:t>
            </a:r>
            <a:r>
              <a:rPr lang="en-GB" dirty="0" smtClean="0"/>
              <a:t>central state body authorised for surveillance of all telecommunications in the country.</a:t>
            </a:r>
            <a:r>
              <a:rPr lang="en-GB" baseline="0" dirty="0" smtClean="0"/>
              <a:t> This body is i</a:t>
            </a:r>
            <a:r>
              <a:rPr lang="en-GB" dirty="0" smtClean="0"/>
              <a:t>ndependent of any ISP. Some member States have such central state body, but not all. In the other States, order of preservation</a:t>
            </a:r>
            <a:r>
              <a:rPr lang="en-GB" baseline="0" dirty="0" smtClean="0"/>
              <a:t> or of communication of </a:t>
            </a:r>
            <a:r>
              <a:rPr lang="en-GB" dirty="0" smtClean="0"/>
              <a:t>data for the purpose of a specific criminal investigation or proceeding</a:t>
            </a:r>
            <a:r>
              <a:rPr lang="en-GB" baseline="0" dirty="0" smtClean="0"/>
              <a:t> must be addressed to the relevant </a:t>
            </a:r>
            <a:r>
              <a:rPr lang="en-GB" dirty="0" smtClean="0"/>
              <a:t>company providing telecommunication services.</a:t>
            </a:r>
            <a:endParaRPr lang="en-US" dirty="0" smtClean="0"/>
          </a:p>
          <a:p>
            <a:pPr marL="171450" indent="-171450" algn="just" eaLnBrk="1" hangingPunct="1">
              <a:buFontTx/>
              <a:buChar char="-"/>
              <a:defRPr/>
            </a:pPr>
            <a:endParaRPr lang="en-US" dirty="0"/>
          </a:p>
        </p:txBody>
      </p:sp>
      <p:sp>
        <p:nvSpPr>
          <p:cNvPr id="3994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ED7F75A2-9404-40F1-9E41-A8C3F9B63672}" type="slidenum">
              <a:rPr lang="en-US" altLang="x-none" smtClean="0"/>
              <a:pPr>
                <a:spcBef>
                  <a:spcPct val="0"/>
                </a:spcBef>
              </a:pPr>
              <a:t>89</a:t>
            </a:fld>
            <a:endParaRPr lang="en-US" altLang="x-none" smtClean="0"/>
          </a:p>
        </p:txBody>
      </p:sp>
    </p:spTree>
    <p:extLst>
      <p:ext uri="{BB962C8B-B14F-4D97-AF65-F5344CB8AC3E}">
        <p14:creationId xmlns:p14="http://schemas.microsoft.com/office/powerpoint/2010/main" val="372124782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20000"/>
          </a:bodyPr>
          <a:lstStyle/>
          <a:p>
            <a:pPr marL="228600" indent="-228600" eaLnBrk="1" hangingPunct="1">
              <a:buAutoNum type="arabicPeriod"/>
              <a:defRPr/>
            </a:pPr>
            <a:r>
              <a:rPr lang="en-US" dirty="0" smtClean="0"/>
              <a:t>How much time does have a Public prosecutor in your country for requesting a</a:t>
            </a:r>
            <a:r>
              <a:rPr lang="hr-HR" dirty="0" smtClean="0"/>
              <a:t> Court </a:t>
            </a:r>
            <a:r>
              <a:rPr lang="en-GB" dirty="0" smtClean="0"/>
              <a:t>search warrant</a:t>
            </a:r>
            <a:r>
              <a:rPr lang="en-US" dirty="0" smtClean="0"/>
              <a:t>? </a:t>
            </a:r>
          </a:p>
          <a:p>
            <a:pPr marL="0" indent="0" eaLnBrk="1" hangingPunct="1">
              <a:buNone/>
              <a:defRPr/>
            </a:pPr>
            <a:r>
              <a:rPr lang="en-US" dirty="0" smtClean="0"/>
              <a:t>This is a trick question - usually no time limit for this action – this entirely depends on the public prosecutors decision.</a:t>
            </a:r>
          </a:p>
          <a:p>
            <a:pPr marL="0" indent="0" eaLnBrk="1" hangingPunct="1">
              <a:buNone/>
              <a:defRPr/>
            </a:pPr>
            <a:endParaRPr lang="en-US" dirty="0" smtClean="0"/>
          </a:p>
          <a:p>
            <a:pPr eaLnBrk="1" hangingPunct="1">
              <a:defRPr/>
            </a:pPr>
            <a:r>
              <a:rPr lang="en-US" dirty="0" smtClean="0"/>
              <a:t>2. What is the mandatory indication in any Public prosecutor’s request? </a:t>
            </a:r>
          </a:p>
          <a:p>
            <a:pPr eaLnBrk="1" hangingPunct="1">
              <a:defRPr/>
            </a:pPr>
            <a:r>
              <a:rPr lang="en-US" dirty="0" smtClean="0"/>
              <a:t>The request must at least mention reasonable doubts supporting the theory that the person to be subject to the procedure</a:t>
            </a:r>
            <a:r>
              <a:rPr lang="en-US" baseline="0" dirty="0" smtClean="0"/>
              <a:t> may have committed a particular criminal offence, </a:t>
            </a:r>
            <a:r>
              <a:rPr lang="en-US" dirty="0" smtClean="0"/>
              <a:t>based on all collected evidences.  </a:t>
            </a:r>
          </a:p>
          <a:p>
            <a:pPr eaLnBrk="1" hangingPunct="1">
              <a:defRPr/>
            </a:pPr>
            <a:endParaRPr lang="en-US" dirty="0" smtClean="0"/>
          </a:p>
          <a:p>
            <a:pPr eaLnBrk="1" hangingPunct="1">
              <a:defRPr/>
            </a:pPr>
            <a:r>
              <a:rPr lang="en-US" dirty="0" smtClean="0"/>
              <a:t>3. How much time does have a Court for making decision on Public prosecutor request? </a:t>
            </a:r>
          </a:p>
          <a:p>
            <a:pPr eaLnBrk="1" hangingPunct="1">
              <a:defRPr/>
            </a:pPr>
            <a:r>
              <a:rPr lang="en-US" dirty="0" smtClean="0"/>
              <a:t>This is regulated by domestic</a:t>
            </a:r>
            <a:r>
              <a:rPr lang="en-US" baseline="0" dirty="0" smtClean="0"/>
              <a:t> law. The trainer should explain the related provision of the targeted domestic law. Delegates can be invited to provide examples of other laws, where appropriate.</a:t>
            </a:r>
          </a:p>
          <a:p>
            <a:pPr eaLnBrk="1" hangingPunct="1">
              <a:defRPr/>
            </a:pPr>
            <a:endParaRPr lang="en-US" dirty="0" smtClean="0"/>
          </a:p>
          <a:p>
            <a:pPr eaLnBrk="1" hangingPunct="1">
              <a:defRPr/>
            </a:pPr>
            <a:r>
              <a:rPr lang="en-US" dirty="0" smtClean="0"/>
              <a:t>4. Does Public prosecutor have any legal cure if the Court refuses or rejects his request? </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This is regulated by domestic</a:t>
            </a:r>
            <a:r>
              <a:rPr lang="en-US" baseline="0" dirty="0" smtClean="0"/>
              <a:t> law. The trainer should explain the related provision of the targeted domestic law. Delegates can be invited to provide examples of other laws, where appropriate.</a:t>
            </a:r>
          </a:p>
          <a:p>
            <a:pPr eaLnBrk="1" hangingPunct="1">
              <a:defRPr/>
            </a:pPr>
            <a:endParaRPr lang="en-US" dirty="0" smtClean="0"/>
          </a:p>
          <a:p>
            <a:pPr eaLnBrk="1" hangingPunct="1">
              <a:defRPr/>
            </a:pPr>
            <a:r>
              <a:rPr lang="en-US" dirty="0" smtClean="0"/>
              <a:t>5.</a:t>
            </a:r>
            <a:r>
              <a:rPr lang="en-US" baseline="0" dirty="0" smtClean="0"/>
              <a:t> </a:t>
            </a:r>
            <a:r>
              <a:rPr lang="en-US" dirty="0" smtClean="0"/>
              <a:t>If the answer is yes – in what time and who decides on appeal of the Public prosecutor?</a:t>
            </a:r>
          </a:p>
          <a:p>
            <a:pPr marL="0" marR="0" indent="0" algn="l" defTabSz="457200" rtl="0" eaLnBrk="1" fontAlgn="base" latinLnBrk="0" hangingPunct="1">
              <a:lnSpc>
                <a:spcPct val="100000"/>
              </a:lnSpc>
              <a:spcBef>
                <a:spcPct val="30000"/>
              </a:spcBef>
              <a:spcAft>
                <a:spcPct val="0"/>
              </a:spcAft>
              <a:buClrTx/>
              <a:buSzTx/>
              <a:buFontTx/>
              <a:buNone/>
              <a:tabLst/>
              <a:defRPr/>
            </a:pPr>
            <a:r>
              <a:rPr lang="en-US" dirty="0" smtClean="0"/>
              <a:t>This is regulated by domestic</a:t>
            </a:r>
            <a:r>
              <a:rPr lang="en-US" baseline="0" dirty="0" smtClean="0"/>
              <a:t> law. The trainer should explain the related provision of the targeted domestic law. Delegates can be invited to provide examples of other laws, where appropriate.</a:t>
            </a:r>
          </a:p>
          <a:p>
            <a:pPr eaLnBrk="1" hangingPunct="1">
              <a:defRPr/>
            </a:pPr>
            <a:endParaRPr lang="en-US" dirty="0" smtClean="0"/>
          </a:p>
          <a:p>
            <a:pPr eaLnBrk="1" hangingPunct="1">
              <a:defRPr/>
            </a:pPr>
            <a:r>
              <a:rPr lang="en-US" dirty="0" smtClean="0"/>
              <a:t>6. Does a suspect needs to know about Court ruling and if yes – when?</a:t>
            </a:r>
            <a:r>
              <a:rPr lang="hr-HR" dirty="0" smtClean="0"/>
              <a:t> </a:t>
            </a:r>
            <a:endParaRPr lang="en-US" dirty="0" smtClean="0"/>
          </a:p>
          <a:p>
            <a:pPr eaLnBrk="1" hangingPunct="1">
              <a:defRPr/>
            </a:pPr>
            <a:r>
              <a:rPr lang="en-US" altLang="x-none" dirty="0" smtClean="0"/>
              <a:t>In principle, the right to a fair trial and presumption of innocence impose such knowledge. The trainer should here provide the answer brought by the targeted</a:t>
            </a:r>
            <a:r>
              <a:rPr lang="en-US" altLang="x-none" baseline="0" dirty="0" smtClean="0"/>
              <a:t> domestic law. </a:t>
            </a:r>
            <a:endParaRPr lang="en-US" altLang="x-none" dirty="0" smtClean="0"/>
          </a:p>
          <a:p>
            <a:pPr>
              <a:defRPr/>
            </a:pPr>
            <a:endParaRPr lang="fr-FR" dirty="0" smtClean="0"/>
          </a:p>
          <a:p>
            <a:pPr>
              <a:defRPr/>
            </a:pPr>
            <a:endParaRPr lang="hr-HR" dirty="0"/>
          </a:p>
        </p:txBody>
      </p:sp>
      <p:sp>
        <p:nvSpPr>
          <p:cNvPr id="4096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B6C2850-8F13-46AE-8A3B-C452C6E5B3EB}" type="slidenum">
              <a:rPr lang="en-US" altLang="x-none" smtClean="0">
                <a:latin typeface="Calibri" pitchFamily="34" charset="0"/>
              </a:rPr>
              <a:pPr/>
              <a:t>90</a:t>
            </a:fld>
            <a:endParaRPr lang="en-US" altLang="x-none" smtClean="0">
              <a:latin typeface="Calibri" pitchFamily="34" charset="0"/>
            </a:endParaRPr>
          </a:p>
        </p:txBody>
      </p:sp>
    </p:spTree>
    <p:extLst>
      <p:ext uri="{BB962C8B-B14F-4D97-AF65-F5344CB8AC3E}">
        <p14:creationId xmlns:p14="http://schemas.microsoft.com/office/powerpoint/2010/main" val="231105689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eaLnBrk="1" hangingPunct="1">
              <a:spcBef>
                <a:spcPct val="0"/>
              </a:spcBef>
              <a:defRPr/>
            </a:pPr>
            <a:r>
              <a:rPr lang="en-US" altLang="x-none" dirty="0" smtClean="0"/>
              <a:t>The trainer should slowly read the text in the slide. </a:t>
            </a:r>
            <a:endParaRPr lang="en-GB" altLang="x-none" dirty="0" smtClean="0"/>
          </a:p>
          <a:p>
            <a:pPr eaLnBrk="1" hangingPunct="1">
              <a:spcBef>
                <a:spcPct val="0"/>
              </a:spcBef>
              <a:defRPr/>
            </a:pPr>
            <a:endParaRPr lang="en-GB" altLang="x-none" dirty="0"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BD99857-F755-4D1E-837F-39FE70CC6191}" type="slidenum">
              <a:rPr lang="en-GB" altLang="x-none" smtClean="0"/>
              <a:pPr>
                <a:spcBef>
                  <a:spcPct val="0"/>
                </a:spcBef>
              </a:pPr>
              <a:t>91</a:t>
            </a:fld>
            <a:endParaRPr lang="en-GB" altLang="x-none" smtClean="0"/>
          </a:p>
        </p:txBody>
      </p:sp>
    </p:spTree>
    <p:extLst>
      <p:ext uri="{BB962C8B-B14F-4D97-AF65-F5344CB8AC3E}">
        <p14:creationId xmlns:p14="http://schemas.microsoft.com/office/powerpoint/2010/main" val="427206716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77500" lnSpcReduction="20000"/>
          </a:bodyPr>
          <a:lstStyle/>
          <a:p>
            <a:pPr algn="just" eaLnBrk="1" hangingPunct="1">
              <a:spcBef>
                <a:spcPct val="0"/>
              </a:spcBef>
              <a:defRPr/>
            </a:pPr>
            <a:r>
              <a:rPr lang="en-US" altLang="x-none" dirty="0" smtClean="0"/>
              <a:t>Procedural measure ”Searching” – means actions of access to hard disc, make copy of hard disc and seal the computer, then whole forensics done on the copy. </a:t>
            </a:r>
          </a:p>
          <a:p>
            <a:pPr eaLnBrk="1" hangingPunct="1">
              <a:spcBef>
                <a:spcPct val="0"/>
              </a:spcBef>
              <a:defRPr/>
            </a:pPr>
            <a:r>
              <a:rPr lang="en-US" altLang="x-none" dirty="0" smtClean="0"/>
              <a:t>Why is that important? – Because, if any question will be raised in a trial regarding validity of electronic evidence, validity of results produced by the forensics –  the independent court expert should get the identical result after searching the sealed computer. </a:t>
            </a:r>
          </a:p>
          <a:p>
            <a:pPr eaLnBrk="1" hangingPunct="1">
              <a:spcBef>
                <a:spcPct val="0"/>
              </a:spcBef>
              <a:defRPr/>
            </a:pPr>
            <a:endParaRPr lang="en-US" altLang="x-none" dirty="0" smtClean="0"/>
          </a:p>
          <a:p>
            <a:pPr eaLnBrk="1" hangingPunct="1">
              <a:spcBef>
                <a:spcPct val="0"/>
              </a:spcBef>
              <a:defRPr/>
            </a:pPr>
            <a:r>
              <a:rPr lang="en-US" altLang="x-none" dirty="0" smtClean="0"/>
              <a:t>In particular, Budapest Convention demands that member States enact enabling legislation that allows during the process of a lawful seizure of computer data to:</a:t>
            </a:r>
          </a:p>
          <a:p>
            <a:pPr eaLnBrk="1" hangingPunct="1">
              <a:spcBef>
                <a:spcPct val="0"/>
              </a:spcBef>
              <a:defRPr/>
            </a:pPr>
            <a:r>
              <a:rPr lang="en-US" altLang="x-none" dirty="0" smtClean="0"/>
              <a:t>a) seize physically a computer system,</a:t>
            </a:r>
          </a:p>
          <a:p>
            <a:pPr eaLnBrk="1" hangingPunct="1">
              <a:spcBef>
                <a:spcPct val="0"/>
              </a:spcBef>
              <a:defRPr/>
            </a:pPr>
            <a:r>
              <a:rPr lang="en-US" altLang="x-none" dirty="0" smtClean="0"/>
              <a:t>b) make and retain a copy of those computer data (which is important in case the data is stored on a major server, where physical removal is impossible, and also when physical seizure would interfere too significantly with the rights of other people who have access rights to that machine – for instance the a big company’s server)</a:t>
            </a:r>
          </a:p>
          <a:p>
            <a:pPr eaLnBrk="1" hangingPunct="1">
              <a:spcBef>
                <a:spcPct val="0"/>
              </a:spcBef>
              <a:defRPr/>
            </a:pPr>
            <a:r>
              <a:rPr lang="en-US" altLang="x-none" dirty="0" smtClean="0"/>
              <a:t>c) maintain the integrity of the relevant stored computer data and, finally, to </a:t>
            </a:r>
          </a:p>
          <a:p>
            <a:pPr eaLnBrk="1" hangingPunct="1">
              <a:spcBef>
                <a:spcPct val="0"/>
              </a:spcBef>
              <a:defRPr/>
            </a:pPr>
            <a:r>
              <a:rPr lang="en-US" altLang="x-none" dirty="0" smtClean="0"/>
              <a:t>d) render inaccessible or remove those computer data in the accessed computer system.</a:t>
            </a:r>
          </a:p>
          <a:p>
            <a:pPr eaLnBrk="1" hangingPunct="1">
              <a:spcBef>
                <a:spcPct val="0"/>
              </a:spcBef>
              <a:defRPr/>
            </a:pPr>
            <a:r>
              <a:rPr lang="en-US" altLang="x-none" dirty="0" smtClean="0"/>
              <a:t>This last provision is relevant for instance when physical seizure is impossible, but real harm could ensue if a third party got access of the data.  </a:t>
            </a:r>
          </a:p>
          <a:p>
            <a:pPr eaLnBrk="1" hangingPunct="1">
              <a:spcBef>
                <a:spcPct val="0"/>
              </a:spcBef>
              <a:defRPr/>
            </a:pPr>
            <a:r>
              <a:rPr lang="en-US" altLang="x-none" dirty="0" smtClean="0"/>
              <a:t>With the exception of the mere seizure of data in its own and original record, all these procedural possibilities are specific measures from the digital environment.</a:t>
            </a:r>
          </a:p>
          <a:p>
            <a:pPr eaLnBrk="1" hangingPunct="1">
              <a:spcBef>
                <a:spcPct val="0"/>
              </a:spcBef>
              <a:defRPr/>
            </a:pPr>
            <a:endParaRPr lang="en-US" altLang="x-none" dirty="0" smtClean="0"/>
          </a:p>
          <a:p>
            <a:pPr eaLnBrk="1" fontAlgn="auto" hangingPunct="1">
              <a:spcBef>
                <a:spcPts val="0"/>
              </a:spcBef>
              <a:spcAft>
                <a:spcPts val="0"/>
              </a:spcAft>
              <a:defRPr/>
            </a:pPr>
            <a:r>
              <a:rPr lang="en-US" dirty="0" smtClean="0"/>
              <a:t>Electronic evidence, as with any other evidence, must be handled carefully and in a manner that preserves its evidential value. This concerns not just to the physical integrity of an item or device, but also to the electronic data it contains. Certain types of e-evidence therefore require special collection, packaging, and transportation. E-evidence that may be susceptible to damage or alteration from electromagnetic fields (such as those generated by static electricity, magnets, radio transmitters, and other devices) should be adequately protected.  </a:t>
            </a:r>
          </a:p>
          <a:p>
            <a:pPr eaLnBrk="1" fontAlgn="auto" hangingPunct="1">
              <a:spcBef>
                <a:spcPts val="0"/>
              </a:spcBef>
              <a:spcAft>
                <a:spcPts val="0"/>
              </a:spcAft>
              <a:defRPr/>
            </a:pPr>
            <a:r>
              <a:rPr lang="en-US" dirty="0" smtClean="0"/>
              <a:t>Recovery of non-electronic evidence (or conventional evidence) may also be crucial in the investigation of electronic/computer crimes. Proper care should be taken to ensure that such evidence is recovered and preserved. Items relevant to subsequent examination of e-evidence may exist in other forms (e.g., written passwords and other handwritten notes, blank pads of paper with indented writing, hardware and software manuals, calendars, literature, text or graphical computer printouts, and photographs) and should be secured and preserved for future analysis. These items frequently are in close proximity to the computer or related hardware items. All evidence should be identified, secured, and preserved in compliance with agency policies and applicable laws.</a:t>
            </a:r>
          </a:p>
          <a:p>
            <a:pPr eaLnBrk="1" hangingPunct="1">
              <a:spcBef>
                <a:spcPct val="0"/>
              </a:spcBef>
              <a:defRPr/>
            </a:pPr>
            <a:endParaRPr lang="en-US" altLang="x-none" dirty="0" smtClean="0"/>
          </a:p>
          <a:p>
            <a:pPr>
              <a:defRPr/>
            </a:pPr>
            <a:endParaRPr lang="en-US" dirty="0"/>
          </a:p>
        </p:txBody>
      </p:sp>
      <p:sp>
        <p:nvSpPr>
          <p:cNvPr id="43012"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85682DF6-98C2-4FAA-8496-1A9478F5A9F3}" type="slidenum">
              <a:rPr lang="en-US" altLang="x-none" smtClean="0">
                <a:latin typeface="Calibri" pitchFamily="34" charset="0"/>
              </a:rPr>
              <a:pPr/>
              <a:t>92</a:t>
            </a:fld>
            <a:endParaRPr lang="en-US" altLang="x-none" smtClean="0">
              <a:latin typeface="Calibri" pitchFamily="34" charset="0"/>
            </a:endParaRPr>
          </a:p>
        </p:txBody>
      </p:sp>
    </p:spTree>
    <p:extLst>
      <p:ext uri="{BB962C8B-B14F-4D97-AF65-F5344CB8AC3E}">
        <p14:creationId xmlns:p14="http://schemas.microsoft.com/office/powerpoint/2010/main" val="1295165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x-none" dirty="0" smtClean="0"/>
              <a:t>The trainer should slowly read the text in the slide. </a:t>
            </a:r>
            <a:endParaRPr lang="en-GB" altLang="x-none" dirty="0" smtClean="0"/>
          </a:p>
        </p:txBody>
      </p:sp>
      <p:sp>
        <p:nvSpPr>
          <p:cNvPr id="4403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81101CB5-0FCB-4150-8E22-9CAF61707E02}" type="slidenum">
              <a:rPr lang="en-US" altLang="x-none" smtClean="0"/>
              <a:pPr>
                <a:spcBef>
                  <a:spcPct val="0"/>
                </a:spcBef>
              </a:pPr>
              <a:t>93</a:t>
            </a:fld>
            <a:endParaRPr lang="en-US" altLang="x-none" smtClean="0"/>
          </a:p>
        </p:txBody>
      </p:sp>
    </p:spTree>
    <p:extLst>
      <p:ext uri="{BB962C8B-B14F-4D97-AF65-F5344CB8AC3E}">
        <p14:creationId xmlns:p14="http://schemas.microsoft.com/office/powerpoint/2010/main" val="3837221808"/>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a:bodyPr>
          <a:lstStyle/>
          <a:p>
            <a:pPr algn="just" eaLnBrk="1" hangingPunct="1">
              <a:spcBef>
                <a:spcPct val="0"/>
              </a:spcBef>
              <a:defRPr/>
            </a:pPr>
            <a:r>
              <a:rPr lang="en-GB" altLang="x-none" dirty="0" smtClean="0"/>
              <a:t>1.</a:t>
            </a:r>
            <a:r>
              <a:rPr lang="en-GB" altLang="x-none" baseline="0" dirty="0" smtClean="0"/>
              <a:t> </a:t>
            </a:r>
            <a:r>
              <a:rPr lang="en-GB" altLang="x-none" dirty="0" smtClean="0"/>
              <a:t>What equipment do Courts usually use in courtrooms in your country? Are all courtrooms in your country well equipped?</a:t>
            </a:r>
            <a:endParaRPr lang="hr-HR" altLang="x-none" dirty="0" smtClean="0"/>
          </a:p>
          <a:p>
            <a:pPr algn="just" eaLnBrk="1" hangingPunct="1">
              <a:spcBef>
                <a:spcPct val="0"/>
              </a:spcBef>
              <a:defRPr/>
            </a:pPr>
            <a:r>
              <a:rPr lang="en-GB" altLang="x-none" dirty="0" smtClean="0"/>
              <a:t>During a trial, electronic evidences are treated as any other material evidence, but the equipment like DVD player is necessary. </a:t>
            </a:r>
          </a:p>
          <a:p>
            <a:pPr algn="just" eaLnBrk="1" hangingPunct="1">
              <a:spcBef>
                <a:spcPct val="0"/>
              </a:spcBef>
              <a:defRPr/>
            </a:pPr>
            <a:endParaRPr lang="hr-HR" altLang="x-none" dirty="0" smtClean="0"/>
          </a:p>
          <a:p>
            <a:pPr algn="just" eaLnBrk="1" hangingPunct="1">
              <a:spcBef>
                <a:spcPct val="0"/>
              </a:spcBef>
              <a:defRPr/>
            </a:pPr>
            <a:r>
              <a:rPr lang="en-GB" altLang="x-none" dirty="0" smtClean="0"/>
              <a:t>2. What if defendant claims that someone else was using his computer, someone else had illegal access to his computer or someone had stolen his password? </a:t>
            </a:r>
            <a:endParaRPr lang="hr-HR" altLang="x-none" dirty="0" smtClean="0"/>
          </a:p>
          <a:p>
            <a:pPr algn="just" eaLnBrk="1" hangingPunct="1">
              <a:spcBef>
                <a:spcPct val="0"/>
              </a:spcBef>
              <a:defRPr/>
            </a:pPr>
            <a:r>
              <a:rPr lang="en-GB" altLang="x-none" dirty="0" smtClean="0"/>
              <a:t>Police or </a:t>
            </a:r>
            <a:r>
              <a:rPr lang="en-US" altLang="x-none" dirty="0" smtClean="0"/>
              <a:t>public </a:t>
            </a:r>
            <a:r>
              <a:rPr lang="en-GB" altLang="x-none" dirty="0" smtClean="0"/>
              <a:t>prosecutor should always have in mind that it could happen. Some of these things like illegal access could be proved by electronic evidence – almost always there is a trace and that should be approved during investigation. But proving who was using the offender’s computer almost always implies traditional criminalistics skills and methods and all tools provided by the Convention. For example - 5 members of the family live in a house: parents, one adult son of 22 years old, two minors of 17 and 15 years old. At least one of them downloads child pornography or uploads computer virus through the Internet or hacking (illegal access to computer systems or networks). While doing a real-time collection of traffic data and interception of content data police can enter in the house and ketch the offender in flagrante. Of course – for these measures police would need court or public prosecutors warrant – depends of national law. Witnesses, victims, even offender could be always - as usual - great source of information. And of course this must be clear and all evidence collected during investigation. So, often one indictment for cybercrime is based not only on the electronic evidences but on the traditional evidences as well. </a:t>
            </a:r>
            <a:endParaRPr lang="hr-HR" altLang="x-none" dirty="0" smtClean="0"/>
          </a:p>
          <a:p>
            <a:pPr algn="just" eaLnBrk="1" hangingPunct="1">
              <a:spcBef>
                <a:spcPct val="0"/>
              </a:spcBef>
              <a:defRPr/>
            </a:pPr>
            <a:endParaRPr lang="hr-HR" altLang="x-none" dirty="0" smtClean="0"/>
          </a:p>
          <a:p>
            <a:pPr algn="just" eaLnBrk="1" hangingPunct="1">
              <a:spcBef>
                <a:spcPct val="0"/>
              </a:spcBef>
              <a:defRPr/>
            </a:pPr>
            <a:r>
              <a:rPr lang="en-US" dirty="0" smtClean="0"/>
              <a:t>Trainer should discus these questions if court practice is not unified</a:t>
            </a:r>
            <a:r>
              <a:rPr lang="hr-HR" dirty="0" smtClean="0"/>
              <a:t> – </a:t>
            </a:r>
            <a:r>
              <a:rPr lang="en-US" dirty="0" smtClean="0"/>
              <a:t>especially for the question no. 3.</a:t>
            </a:r>
          </a:p>
          <a:p>
            <a:pPr algn="just" eaLnBrk="1" hangingPunct="1">
              <a:spcBef>
                <a:spcPct val="0"/>
              </a:spcBef>
              <a:defRPr/>
            </a:pPr>
            <a:endParaRPr lang="hr-HR" altLang="x-none" dirty="0" smtClean="0"/>
          </a:p>
          <a:p>
            <a:pPr algn="just" eaLnBrk="1" hangingPunct="1">
              <a:spcBef>
                <a:spcPct val="0"/>
              </a:spcBef>
              <a:defRPr/>
            </a:pPr>
            <a:endParaRPr lang="en-GB" altLang="x-none" dirty="0" smtClean="0"/>
          </a:p>
          <a:p>
            <a:pPr>
              <a:defRPr/>
            </a:pPr>
            <a:endParaRPr lang="hr-HR" dirty="0"/>
          </a:p>
        </p:txBody>
      </p:sp>
      <p:sp>
        <p:nvSpPr>
          <p:cNvPr id="4506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A408C62D-27D9-4F81-8B3C-F48786933BB0}" type="slidenum">
              <a:rPr lang="en-US" altLang="x-none" smtClean="0">
                <a:latin typeface="Calibri" pitchFamily="34" charset="0"/>
              </a:rPr>
              <a:pPr/>
              <a:t>94</a:t>
            </a:fld>
            <a:endParaRPr lang="en-US" altLang="x-none" smtClean="0">
              <a:latin typeface="Calibri" pitchFamily="34" charset="0"/>
            </a:endParaRPr>
          </a:p>
        </p:txBody>
      </p:sp>
    </p:spTree>
    <p:extLst>
      <p:ext uri="{BB962C8B-B14F-4D97-AF65-F5344CB8AC3E}">
        <p14:creationId xmlns:p14="http://schemas.microsoft.com/office/powerpoint/2010/main" val="3650633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trainer</a:t>
            </a:r>
            <a:r>
              <a:rPr lang="en-US" baseline="0" dirty="0" smtClean="0"/>
              <a:t> should identify the three main types of data. The subsequent slides provide explanations/examples of each kind of data.</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a:p>
        </p:txBody>
      </p:sp>
    </p:spTree>
    <p:extLst>
      <p:ext uri="{BB962C8B-B14F-4D97-AF65-F5344CB8AC3E}">
        <p14:creationId xmlns:p14="http://schemas.microsoft.com/office/powerpoint/2010/main" val="3760839267"/>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pPr marL="0" marR="0" indent="0" algn="just" defTabSz="457200" rtl="0" eaLnBrk="1" fontAlgn="auto" latinLnBrk="0" hangingPunct="1">
              <a:lnSpc>
                <a:spcPct val="100000"/>
              </a:lnSpc>
              <a:spcBef>
                <a:spcPts val="0"/>
              </a:spcBef>
              <a:spcAft>
                <a:spcPts val="0"/>
              </a:spcAft>
              <a:buClrTx/>
              <a:buSzTx/>
              <a:buFontTx/>
              <a:buNone/>
              <a:tabLst/>
              <a:defRPr/>
            </a:pPr>
            <a:r>
              <a:rPr lang="en-US" altLang="x-none" dirty="0" smtClean="0"/>
              <a:t>Case study 2</a:t>
            </a:r>
          </a:p>
          <a:p>
            <a:pPr algn="just" eaLnBrk="1" hangingPunct="1">
              <a:defRPr/>
            </a:pPr>
            <a:endParaRPr lang="en-GB" altLang="x-none" dirty="0" smtClean="0"/>
          </a:p>
          <a:p>
            <a:pPr algn="just" eaLnBrk="1" hangingPunct="1">
              <a:defRPr/>
            </a:pPr>
            <a:r>
              <a:rPr lang="en-GB" altLang="x-none" dirty="0" smtClean="0"/>
              <a:t>In this case we have Croatian teenage victim, police have got the IP address from Facebook, but the IANA base reviled the IP address geographically belongs to</a:t>
            </a:r>
            <a:r>
              <a:rPr lang="en-GB" altLang="x-none" baseline="0" dirty="0" smtClean="0"/>
              <a:t> </a:t>
            </a:r>
            <a:r>
              <a:rPr lang="en-GB" altLang="x-none" dirty="0" smtClean="0"/>
              <a:t>Serbia.</a:t>
            </a:r>
          </a:p>
          <a:p>
            <a:pPr algn="l" eaLnBrk="1" hangingPunct="1">
              <a:defRPr/>
            </a:pPr>
            <a:r>
              <a:rPr lang="en-US" dirty="0" smtClean="0"/>
              <a:t/>
            </a:r>
            <a:br>
              <a:rPr lang="en-US" dirty="0" smtClean="0"/>
            </a:br>
            <a:endParaRPr lang="en-GB" altLang="x-none" dirty="0" smtClean="0"/>
          </a:p>
        </p:txBody>
      </p:sp>
      <p:sp>
        <p:nvSpPr>
          <p:cNvPr id="46084"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a:spcBef>
                <a:spcPct val="0"/>
              </a:spcBef>
            </a:pPr>
            <a:fld id="{DF839817-78C8-4553-B745-D6F9DAFDC931}" type="slidenum">
              <a:rPr lang="en-US" altLang="x-none" smtClean="0"/>
              <a:pPr>
                <a:spcBef>
                  <a:spcPct val="0"/>
                </a:spcBef>
              </a:pPr>
              <a:t>95</a:t>
            </a:fld>
            <a:endParaRPr lang="en-US" altLang="x-none" smtClean="0"/>
          </a:p>
        </p:txBody>
      </p:sp>
    </p:spTree>
    <p:extLst>
      <p:ext uri="{BB962C8B-B14F-4D97-AF65-F5344CB8AC3E}">
        <p14:creationId xmlns:p14="http://schemas.microsoft.com/office/powerpoint/2010/main" val="138589935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eaLnBrk="1" hangingPunct="1"/>
            <a:r>
              <a:rPr lang="en-GB" altLang="x-none" dirty="0" smtClean="0"/>
              <a:t>Police should always inform the Public prosecutor but for the effective international cooperation it’s not necessary to have direct action between public prosecutors in this phase</a:t>
            </a:r>
            <a:r>
              <a:rPr lang="en-GB" altLang="x-none" baseline="0" dirty="0" smtClean="0"/>
              <a:t> </a:t>
            </a:r>
            <a:r>
              <a:rPr lang="en-GB" altLang="x-none" dirty="0" smtClean="0"/>
              <a:t>of the procedure. 24/7 contact points – in Croatia and in Serbia – in the first communication channel that enables to exchange information via telephone call and e-mail. Thanks to contact</a:t>
            </a:r>
            <a:r>
              <a:rPr lang="en-GB" altLang="x-none" baseline="0" dirty="0" smtClean="0"/>
              <a:t> points, a</a:t>
            </a:r>
            <a:r>
              <a:rPr lang="en-GB" altLang="x-none" dirty="0" smtClean="0"/>
              <a:t>ll the information Croatian police had in that moment were also in the hands of the Serbian police.</a:t>
            </a:r>
            <a:endParaRPr lang="hr-HR" altLang="x-none" dirty="0" smtClean="0"/>
          </a:p>
          <a:p>
            <a:pPr algn="just" eaLnBrk="1" hangingPunct="1"/>
            <a:endParaRPr lang="hr-HR" altLang="en-US" dirty="0" smtClean="0"/>
          </a:p>
          <a:p>
            <a:pPr eaLnBrk="1" hangingPunct="1"/>
            <a:r>
              <a:rPr lang="en-GB" altLang="en-US" dirty="0" smtClean="0"/>
              <a:t>Each State Party to the Budapest Convention is required to have the ability to apply this measure if its mutual assistance treaties, laws or arrangements do not already so provide. The list of fax and e-mail is indicative in nature; any other expedited means of communication may be used as would be appropriate in the particular circumstances at hand. As technology advances, further expedited means of communicating will be developed that may be used to request mutual assistance. With respect to the authenticity and security requirement contained in the paragraph, the States Parties may decide among themselves how to ensure the authenticity of the communications and whether there is a need for special security protections (including encryption) that may be necessary in a particularly sensitive case. Finally, the Budapest Convention also entitles the requested State Party to require a formal confirmation sent through traditional channels to follow the expedited transmission, if it so chooses.</a:t>
            </a:r>
            <a:br>
              <a:rPr lang="en-GB" altLang="en-US" dirty="0" smtClean="0"/>
            </a:br>
            <a:endParaRPr lang="hr-HR" altLang="en-US" dirty="0" smtClean="0"/>
          </a:p>
        </p:txBody>
      </p:sp>
      <p:sp>
        <p:nvSpPr>
          <p:cNvPr id="4710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1850ADE4-D559-466B-ADFB-EDAE37D86742}" type="slidenum">
              <a:rPr lang="en-US" altLang="x-none" smtClean="0">
                <a:latin typeface="Calibri" pitchFamily="34" charset="0"/>
              </a:rPr>
              <a:pPr/>
              <a:t>96</a:t>
            </a:fld>
            <a:endParaRPr lang="en-US" altLang="x-none" smtClean="0">
              <a:latin typeface="Calibri" pitchFamily="34" charset="0"/>
            </a:endParaRPr>
          </a:p>
        </p:txBody>
      </p:sp>
    </p:spTree>
    <p:extLst>
      <p:ext uri="{BB962C8B-B14F-4D97-AF65-F5344CB8AC3E}">
        <p14:creationId xmlns:p14="http://schemas.microsoft.com/office/powerpoint/2010/main" val="15700582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r>
              <a:rPr lang="en-US" altLang="x-none" dirty="0" smtClean="0"/>
              <a:t>The trainer should slowly read the text in the slide. </a:t>
            </a:r>
            <a:endParaRPr lang="en-GB" altLang="x-none" dirty="0" smtClean="0"/>
          </a:p>
          <a:p>
            <a:pPr>
              <a:defRPr/>
            </a:pPr>
            <a:endParaRPr lang="en-GB" dirty="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72FC10A-859E-4926-A6A3-3BE6B6DA5EBA}" type="slidenum">
              <a:rPr lang="en-US" altLang="x-none" smtClean="0">
                <a:latin typeface="Calibri" pitchFamily="34" charset="0"/>
              </a:rPr>
              <a:pPr/>
              <a:t>97</a:t>
            </a:fld>
            <a:endParaRPr lang="en-US" altLang="x-none" smtClean="0">
              <a:latin typeface="Calibri" pitchFamily="34" charset="0"/>
            </a:endParaRPr>
          </a:p>
        </p:txBody>
      </p:sp>
    </p:spTree>
    <p:extLst>
      <p:ext uri="{BB962C8B-B14F-4D97-AF65-F5344CB8AC3E}">
        <p14:creationId xmlns:p14="http://schemas.microsoft.com/office/powerpoint/2010/main" val="168072090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zervirano mjesto bilježaka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x-none" dirty="0" smtClean="0"/>
              <a:t>The trainer should slowly read the text in the slide. </a:t>
            </a:r>
            <a:endParaRPr lang="en-GB" altLang="x-none" dirty="0" smtClean="0"/>
          </a:p>
          <a:p>
            <a:endParaRPr lang="hr-HR" altLang="en-US" dirty="0" smtClean="0"/>
          </a:p>
        </p:txBody>
      </p:sp>
      <p:sp>
        <p:nvSpPr>
          <p:cNvPr id="49156"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47A90B3C-E7FC-4FA5-91DE-468761AFF8BF}" type="slidenum">
              <a:rPr lang="en-US" altLang="x-none" smtClean="0">
                <a:latin typeface="Calibri" pitchFamily="34" charset="0"/>
              </a:rPr>
              <a:pPr/>
              <a:t>98</a:t>
            </a:fld>
            <a:endParaRPr lang="en-US" altLang="x-none" smtClean="0">
              <a:latin typeface="Calibri" pitchFamily="34" charset="0"/>
            </a:endParaRPr>
          </a:p>
        </p:txBody>
      </p:sp>
    </p:spTree>
    <p:extLst>
      <p:ext uri="{BB962C8B-B14F-4D97-AF65-F5344CB8AC3E}">
        <p14:creationId xmlns:p14="http://schemas.microsoft.com/office/powerpoint/2010/main" val="116978510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fontScale="92500" lnSpcReduction="10000"/>
          </a:bodyPr>
          <a:lstStyle/>
          <a:p>
            <a:pPr>
              <a:defRPr/>
            </a:pPr>
            <a:r>
              <a:rPr lang="en-GB" dirty="0" smtClean="0"/>
              <a:t>It’s very expensive and sometimes very difficult to have witnesses from other countries present on a trial. So, the public prosecutor requested mutual legal assistance from Croatian public prosecutor in</a:t>
            </a:r>
            <a:r>
              <a:rPr lang="en-GB" baseline="0" dirty="0" smtClean="0"/>
              <a:t> order to</a:t>
            </a:r>
            <a:r>
              <a:rPr lang="en-GB" dirty="0" smtClean="0"/>
              <a:t> obtain the victim</a:t>
            </a:r>
            <a:r>
              <a:rPr lang="hr-HR" dirty="0" smtClean="0"/>
              <a:t>’s</a:t>
            </a:r>
            <a:r>
              <a:rPr lang="en-GB" dirty="0" smtClean="0"/>
              <a:t> testimony</a:t>
            </a:r>
            <a:r>
              <a:rPr lang="hr-HR" dirty="0" smtClean="0"/>
              <a:t>.</a:t>
            </a:r>
            <a:endParaRPr lang="en-GB" dirty="0" smtClean="0"/>
          </a:p>
          <a:p>
            <a:pPr marL="228600" indent="-228600">
              <a:buFontTx/>
              <a:buAutoNum type="arabicPeriod"/>
              <a:defRPr/>
            </a:pPr>
            <a:r>
              <a:rPr lang="en-GB" dirty="0" smtClean="0"/>
              <a:t>What is the necessary content of request for MLA? – International legal source for MLA (bilateral or multilateral), description of criminal offence by national substantive law, procedural provisions of national law regarding rights and duties of offenders, in this case rights and duties of witnesses and victims as well, fact based ground related to a criminal offence, attached indictment if it’s case already in front of the Court and what assistance is needed. </a:t>
            </a:r>
          </a:p>
          <a:p>
            <a:pPr marL="0" indent="0">
              <a:buFontTx/>
              <a:buNone/>
              <a:defRPr/>
            </a:pPr>
            <a:endParaRPr lang="en-GB" dirty="0" smtClean="0"/>
          </a:p>
          <a:p>
            <a:pPr marL="0" indent="0">
              <a:buFontTx/>
              <a:buNone/>
              <a:defRPr/>
            </a:pPr>
            <a:r>
              <a:rPr lang="en-GB" dirty="0" smtClean="0"/>
              <a:t>2. Does any State Party to Budapest Convention would refuse a MLA request for the purpose of preserving data related to any criminal offences under Articles 2-11 of Budapest Convention if there is no dual criminality? For example – the criminal offence „Possessing child pornography on the computer system” is not a criminal offence according to national law of the requested state when „images” - even thou realistic - doesn’t depict real child but the digital animation (3D figure) or person who appears to be a child but do not in fact involve a real child engaged in sexual explicit conduct. No matter of non existence of dual criminality – the requested State can refuse request for preservation only where its execution will prejudice its sovereignty, security, public</a:t>
            </a:r>
            <a:r>
              <a:rPr lang="hr-HR" dirty="0" smtClean="0"/>
              <a:t> </a:t>
            </a:r>
            <a:r>
              <a:rPr lang="en-GB" dirty="0" smtClean="0"/>
              <a:t>order or other essential interests or where is considers the offence to be political offence or an offence connected to political offence. </a:t>
            </a:r>
          </a:p>
          <a:p>
            <a:pPr marL="0" indent="0">
              <a:buFontTx/>
              <a:buNone/>
              <a:defRPr/>
            </a:pPr>
            <a:endParaRPr lang="en-GB" dirty="0" smtClean="0"/>
          </a:p>
          <a:p>
            <a:pPr marL="0" indent="0">
              <a:buFontTx/>
              <a:buNone/>
              <a:defRPr/>
            </a:pPr>
            <a:r>
              <a:rPr lang="en-GB" dirty="0" smtClean="0"/>
              <a:t>3. For which criminal offence you mostly use request for MLA as a public prosecutor or judge?</a:t>
            </a:r>
          </a:p>
          <a:p>
            <a:pPr>
              <a:defRPr/>
            </a:pPr>
            <a:endParaRPr lang="fr-FR" dirty="0" smtClean="0"/>
          </a:p>
          <a:p>
            <a:pPr>
              <a:defRPr/>
            </a:pPr>
            <a:r>
              <a:rPr lang="fr-FR" dirty="0" err="1" smtClean="0"/>
              <a:t>Delegates</a:t>
            </a:r>
            <a:r>
              <a:rPr lang="fr-FR" dirty="0" smtClean="0"/>
              <a:t> </a:t>
            </a:r>
            <a:r>
              <a:rPr lang="fr-FR" dirty="0" err="1" smtClean="0"/>
              <a:t>should</a:t>
            </a:r>
            <a:r>
              <a:rPr lang="fr-FR" dirty="0" smtClean="0"/>
              <a:t> </a:t>
            </a:r>
            <a:r>
              <a:rPr lang="fr-FR" dirty="0" err="1" smtClean="0"/>
              <a:t>be</a:t>
            </a:r>
            <a:r>
              <a:rPr lang="fr-FR" dirty="0" smtClean="0"/>
              <a:t> </a:t>
            </a:r>
            <a:r>
              <a:rPr lang="fr-FR" dirty="0" err="1" smtClean="0"/>
              <a:t>invited</a:t>
            </a:r>
            <a:r>
              <a:rPr lang="fr-FR" dirty="0" smtClean="0"/>
              <a:t> to </a:t>
            </a:r>
            <a:r>
              <a:rPr lang="fr-FR" dirty="0" err="1" smtClean="0"/>
              <a:t>give</a:t>
            </a:r>
            <a:r>
              <a:rPr lang="fr-FR" baseline="0" dirty="0" smtClean="0"/>
              <a:t> </a:t>
            </a:r>
            <a:r>
              <a:rPr lang="fr-FR" baseline="0" dirty="0" err="1" smtClean="0"/>
              <a:t>their</a:t>
            </a:r>
            <a:r>
              <a:rPr lang="fr-FR" baseline="0" dirty="0" smtClean="0"/>
              <a:t> feedback.</a:t>
            </a:r>
            <a:endParaRPr lang="hr-HR" dirty="0"/>
          </a:p>
        </p:txBody>
      </p:sp>
      <p:sp>
        <p:nvSpPr>
          <p:cNvPr id="5018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2165BAEB-2F4F-4D4D-ADC0-2377E34E8C1A}" type="slidenum">
              <a:rPr lang="en-US" altLang="x-none" smtClean="0">
                <a:latin typeface="Calibri" pitchFamily="34" charset="0"/>
              </a:rPr>
              <a:pPr/>
              <a:t>99</a:t>
            </a:fld>
            <a:endParaRPr lang="en-US" altLang="x-none" smtClean="0">
              <a:latin typeface="Calibri" pitchFamily="34" charset="0"/>
            </a:endParaRPr>
          </a:p>
        </p:txBody>
      </p:sp>
    </p:spTree>
    <p:extLst>
      <p:ext uri="{BB962C8B-B14F-4D97-AF65-F5344CB8AC3E}">
        <p14:creationId xmlns:p14="http://schemas.microsoft.com/office/powerpoint/2010/main" val="22697555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x-none" dirty="0" smtClean="0"/>
              <a:t>Case study 3</a:t>
            </a:r>
          </a:p>
          <a:p>
            <a:pPr>
              <a:defRPr/>
            </a:pPr>
            <a:endParaRPr lang="en-GB" dirty="0" smtClean="0"/>
          </a:p>
          <a:p>
            <a:pPr>
              <a:defRPr/>
            </a:pPr>
            <a:r>
              <a:rPr lang="en-GB" dirty="0" smtClean="0"/>
              <a:t>In this case public prosecutor based indictment on evidences collected by search and seisure measures of the offender</a:t>
            </a:r>
            <a:r>
              <a:rPr lang="hr-HR" dirty="0" smtClean="0"/>
              <a:t>’s</a:t>
            </a:r>
            <a:r>
              <a:rPr lang="en-GB" dirty="0" smtClean="0"/>
              <a:t> computer in Croatia and didn’t use any evidence from Austria. There was no MLA or any joint action or investigation with Austrian authorities. </a:t>
            </a:r>
          </a:p>
          <a:p>
            <a:pPr>
              <a:defRPr/>
            </a:pPr>
            <a:endParaRPr lang="en-GB" dirty="0" smtClean="0"/>
          </a:p>
        </p:txBody>
      </p:sp>
      <p:sp>
        <p:nvSpPr>
          <p:cNvPr id="512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CD284079-488B-473D-8D09-B1CAD53EE1B2}" type="slidenum">
              <a:rPr lang="en-US" altLang="x-none" smtClean="0">
                <a:latin typeface="Calibri" pitchFamily="34" charset="0"/>
              </a:rPr>
              <a:pPr/>
              <a:t>100</a:t>
            </a:fld>
            <a:endParaRPr lang="en-US" altLang="x-none" smtClean="0">
              <a:latin typeface="Calibri" pitchFamily="34" charset="0"/>
            </a:endParaRPr>
          </a:p>
        </p:txBody>
      </p:sp>
    </p:spTree>
    <p:extLst>
      <p:ext uri="{BB962C8B-B14F-4D97-AF65-F5344CB8AC3E}">
        <p14:creationId xmlns:p14="http://schemas.microsoft.com/office/powerpoint/2010/main" val="3707928660"/>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Rezervirano mjesto bilježaka 2"/>
          <p:cNvSpPr>
            <a:spLocks noGrp="1"/>
          </p:cNvSpPr>
          <p:nvPr>
            <p:ph type="body" idx="1"/>
          </p:nvPr>
        </p:nvSpPr>
        <p:spPr/>
        <p:txBody>
          <a:bodyPr>
            <a:normAutofit lnSpcReduction="10000"/>
          </a:bodyPr>
          <a:lstStyle/>
          <a:p>
            <a:pPr>
              <a:defRPr/>
            </a:pPr>
            <a:r>
              <a:rPr lang="en-US" dirty="0" smtClean="0"/>
              <a:t>Points to discuss:</a:t>
            </a:r>
          </a:p>
          <a:p>
            <a:pPr marL="171450" indent="-171450">
              <a:buFontTx/>
              <a:buChar char="-"/>
              <a:defRPr/>
            </a:pPr>
            <a:r>
              <a:rPr lang="en-US" dirty="0" smtClean="0"/>
              <a:t>Would be the evidences collected in Croatia by search and </a:t>
            </a:r>
            <a:r>
              <a:rPr lang="en-US" dirty="0" err="1" smtClean="0"/>
              <a:t>seisure</a:t>
            </a:r>
            <a:r>
              <a:rPr lang="en-US" dirty="0" smtClean="0"/>
              <a:t> measures of the offender’s computer in Croatia – legal or illegal in your country?</a:t>
            </a:r>
          </a:p>
          <a:p>
            <a:pPr marL="171450" indent="-171450">
              <a:buFontTx/>
              <a:buChar char="-"/>
              <a:defRPr/>
            </a:pPr>
            <a:r>
              <a:rPr lang="en-US" dirty="0" smtClean="0"/>
              <a:t>Why?</a:t>
            </a:r>
          </a:p>
          <a:p>
            <a:pPr marL="171450" indent="-171450">
              <a:buFontTx/>
              <a:buChar char="-"/>
              <a:defRPr/>
            </a:pPr>
            <a:endParaRPr lang="en-US" dirty="0" smtClean="0"/>
          </a:p>
          <a:p>
            <a:pPr algn="just">
              <a:defRPr/>
            </a:pPr>
            <a:r>
              <a:rPr lang="en-US" dirty="0" smtClean="0"/>
              <a:t>Croatian Court reject</a:t>
            </a:r>
            <a:r>
              <a:rPr lang="hr-HR" dirty="0" smtClean="0"/>
              <a:t>ed</a:t>
            </a:r>
            <a:r>
              <a:rPr lang="en-US" dirty="0" smtClean="0"/>
              <a:t> the proposal stressed by the offender because the evidence from Austria was treated as information according to provision of Article 26 paragraph 1 of the Budapest Convention. Therefore, they were no evidence but information. More and more frequently, a State Party possesses valuable information that it believes may assist another State Party in a criminal investigation or proceeding, and of which the State Party conducting the investigation or proceeding does not know the existence. In such cases, no request for mutual assistance will be forthcoming. Paragraph 1 empowers the State in possession of the information to forward it to the other State without a prior request. The provision was thought useful because, under the laws of some States, such a positive grant of legal authority is needed in order to provide assistance in the absence of a request. A State Party is not obligated to spontaneously forward information to another State Party; it may exercise its discretion in light of the circumstances of the case at hand. Moreover, the spontaneous disclosure of information does not preclude the disclosing State Party, if it has jurisdiction, from investigating or instituting proceedings in relation to the facts disclosed.</a:t>
            </a:r>
          </a:p>
          <a:p>
            <a:pPr>
              <a:defRPr/>
            </a:pPr>
            <a:endParaRPr lang="hr-HR" dirty="0" smtClean="0"/>
          </a:p>
          <a:p>
            <a:pPr>
              <a:defRPr/>
            </a:pPr>
            <a:r>
              <a:rPr lang="en-US" dirty="0" smtClean="0"/>
              <a:t>Trainers should know the answer</a:t>
            </a:r>
            <a:r>
              <a:rPr lang="hr-HR" dirty="0" smtClean="0"/>
              <a:t>s on</a:t>
            </a:r>
            <a:r>
              <a:rPr lang="en-US" dirty="0" smtClean="0"/>
              <a:t> the questions according to national law</a:t>
            </a:r>
            <a:r>
              <a:rPr lang="hr-HR" dirty="0" smtClean="0"/>
              <a:t> or </a:t>
            </a:r>
            <a:r>
              <a:rPr lang="en-US" dirty="0" smtClean="0"/>
              <a:t>discuss these questions if court practice is not unified.</a:t>
            </a:r>
          </a:p>
          <a:p>
            <a:pPr>
              <a:defRPr/>
            </a:pPr>
            <a:endParaRPr lang="en-US" dirty="0"/>
          </a:p>
        </p:txBody>
      </p:sp>
      <p:sp>
        <p:nvSpPr>
          <p:cNvPr id="52228"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eaLnBrk="0" fontAlgn="base" hangingPunct="0">
              <a:spcBef>
                <a:spcPct val="0"/>
              </a:spcBef>
              <a:spcAft>
                <a:spcPct val="0"/>
              </a:spcAft>
              <a:defRPr>
                <a:solidFill>
                  <a:schemeClr val="tx1"/>
                </a:solidFill>
                <a:latin typeface="Arial" charset="0"/>
              </a:defRPr>
            </a:lvl6pPr>
            <a:lvl7pPr marL="2971800" indent="-228600" defTabSz="457200" eaLnBrk="0" fontAlgn="base" hangingPunct="0">
              <a:spcBef>
                <a:spcPct val="0"/>
              </a:spcBef>
              <a:spcAft>
                <a:spcPct val="0"/>
              </a:spcAft>
              <a:defRPr>
                <a:solidFill>
                  <a:schemeClr val="tx1"/>
                </a:solidFill>
                <a:latin typeface="Arial" charset="0"/>
              </a:defRPr>
            </a:lvl7pPr>
            <a:lvl8pPr marL="3429000" indent="-228600" defTabSz="457200" eaLnBrk="0" fontAlgn="base" hangingPunct="0">
              <a:spcBef>
                <a:spcPct val="0"/>
              </a:spcBef>
              <a:spcAft>
                <a:spcPct val="0"/>
              </a:spcAft>
              <a:defRPr>
                <a:solidFill>
                  <a:schemeClr val="tx1"/>
                </a:solidFill>
                <a:latin typeface="Arial" charset="0"/>
              </a:defRPr>
            </a:lvl8pPr>
            <a:lvl9pPr marL="3886200" indent="-228600" defTabSz="457200" eaLnBrk="0" fontAlgn="base" hangingPunct="0">
              <a:spcBef>
                <a:spcPct val="0"/>
              </a:spcBef>
              <a:spcAft>
                <a:spcPct val="0"/>
              </a:spcAft>
              <a:defRPr>
                <a:solidFill>
                  <a:schemeClr val="tx1"/>
                </a:solidFill>
                <a:latin typeface="Arial" charset="0"/>
              </a:defRPr>
            </a:lvl9pPr>
          </a:lstStyle>
          <a:p>
            <a:fld id="{6FFD3132-34BC-47AA-AC65-4F7EB2949B58}" type="slidenum">
              <a:rPr lang="en-US" altLang="x-none" smtClean="0">
                <a:latin typeface="Calibri" pitchFamily="34" charset="0"/>
              </a:rPr>
              <a:pPr/>
              <a:t>101</a:t>
            </a:fld>
            <a:endParaRPr lang="en-US" altLang="x-none" smtClean="0">
              <a:latin typeface="Calibri" pitchFamily="34" charset="0"/>
            </a:endParaRPr>
          </a:p>
        </p:txBody>
      </p:sp>
    </p:spTree>
    <p:extLst>
      <p:ext uri="{BB962C8B-B14F-4D97-AF65-F5344CB8AC3E}">
        <p14:creationId xmlns:p14="http://schemas.microsoft.com/office/powerpoint/2010/main" val="520658952"/>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x-none" dirty="0" smtClean="0"/>
              <a:t>Case study 4</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Trainers should present the facts of the case study and then open the session up to discussions on the possible actions that the judge can take to enable such access to subscriber information. </a:t>
            </a:r>
          </a:p>
          <a:p>
            <a:r>
              <a:rPr lang="en-US" sz="1200" kern="1200" dirty="0" smtClean="0">
                <a:solidFill>
                  <a:schemeClr val="tx1"/>
                </a:solidFill>
                <a:effectLst/>
                <a:latin typeface="+mn-lt"/>
                <a:ea typeface="+mn-ea"/>
                <a:cs typeface="+mn-cs"/>
              </a:rPr>
              <a:t>A possible solution is the judge issuing a production order in accordance with domestic law and the procedural safeguards therein, which will be forwarded to the central authority of the Party in which the data is stored through formal mutual legal assistance channels for implementation according to that Party’s domestic laws. </a:t>
            </a:r>
          </a:p>
          <a:p>
            <a:r>
              <a:rPr lang="en-US" sz="1200" kern="1200" dirty="0" smtClean="0">
                <a:solidFill>
                  <a:schemeClr val="tx1"/>
                </a:solidFill>
                <a:effectLst/>
                <a:latin typeface="+mn-lt"/>
                <a:ea typeface="+mn-ea"/>
                <a:cs typeface="+mn-cs"/>
              </a:rPr>
              <a:t>Alternatively, the judge could issue a production order or sub </a:t>
            </a:r>
            <a:r>
              <a:rPr lang="en-US" sz="1200" kern="1200" dirty="0" err="1" smtClean="0">
                <a:solidFill>
                  <a:schemeClr val="tx1"/>
                </a:solidFill>
                <a:effectLst/>
                <a:latin typeface="+mn-lt"/>
                <a:ea typeface="+mn-ea"/>
                <a:cs typeface="+mn-cs"/>
              </a:rPr>
              <a:t>peona</a:t>
            </a:r>
            <a:r>
              <a:rPr lang="en-US" sz="1200" kern="1200" dirty="0" smtClean="0">
                <a:solidFill>
                  <a:schemeClr val="tx1"/>
                </a:solidFill>
                <a:effectLst/>
                <a:latin typeface="+mn-lt"/>
                <a:ea typeface="+mn-ea"/>
                <a:cs typeface="+mn-cs"/>
              </a:rPr>
              <a:t> that may be used by law enforcement to seek cooperation directly from [social media platform] in accordance with guidelines/procedures of the [social media platform]. The trainer may also ask whether the conditions for an emergency request are met.</a:t>
            </a:r>
          </a:p>
          <a:p>
            <a:r>
              <a:rPr lang="en-US" sz="1200" kern="1200" dirty="0" smtClean="0">
                <a:solidFill>
                  <a:schemeClr val="tx1"/>
                </a:solidFill>
                <a:effectLst/>
                <a:latin typeface="+mn-lt"/>
                <a:ea typeface="+mn-ea"/>
                <a:cs typeface="+mn-cs"/>
              </a:rPr>
              <a:t>The trainer may find it beneficial to encourage a discussion on the pros and cons of these different approaches as well as the various factors that the judge ought to keep in mind when making the relevant order.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2221978-7AB2-D644-A1FF-AF545A1745C1}" type="slidenum">
              <a:rPr lang="en-US" smtClean="0"/>
              <a:pPr/>
              <a:t>102</a:t>
            </a:fld>
            <a:endParaRPr lang="en-US"/>
          </a:p>
        </p:txBody>
      </p:sp>
    </p:spTree>
    <p:extLst>
      <p:ext uri="{BB962C8B-B14F-4D97-AF65-F5344CB8AC3E}">
        <p14:creationId xmlns:p14="http://schemas.microsoft.com/office/powerpoint/2010/main" val="2804604218"/>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smtClean="0">
                <a:solidFill>
                  <a:schemeClr val="tx1"/>
                </a:solidFill>
                <a:effectLst/>
                <a:latin typeface="+mn-lt"/>
                <a:ea typeface="+mn-ea"/>
                <a:cs typeface="+mn-cs"/>
              </a:rPr>
              <a:t>The trainer should give participants an opportunity to ask any questions that they may have in relation to part Four of the lesson.</a:t>
            </a:r>
          </a:p>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103</a:t>
            </a:fld>
            <a:endParaRPr lang="en-GB"/>
          </a:p>
        </p:txBody>
      </p:sp>
    </p:spTree>
    <p:extLst>
      <p:ext uri="{BB962C8B-B14F-4D97-AF65-F5344CB8AC3E}">
        <p14:creationId xmlns:p14="http://schemas.microsoft.com/office/powerpoint/2010/main" val="386816945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104</a:t>
            </a:fld>
            <a:endParaRPr lang="en-US"/>
          </a:p>
        </p:txBody>
      </p:sp>
    </p:spTree>
    <p:extLst>
      <p:ext uri="{BB962C8B-B14F-4D97-AF65-F5344CB8AC3E}">
        <p14:creationId xmlns:p14="http://schemas.microsoft.com/office/powerpoint/2010/main" val="141978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FF638E9C-17A8-4324-A4CC-5FEEEB00C98E}"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25423E28-220F-43A3-901E-9962E75738AB}"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48714C2-1022-48FE-845A-257BE3BE42A2}"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03BAEBA2-CC2C-478A-9080-2AD59EDDEBF1}"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930D64A9-C9BF-46FC-84AD-5719762D1E23}" type="datetime1">
              <a:rPr lang="en-US" smtClean="0"/>
              <a:t>9/6/2017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3C4694C5-FD1D-431F-A85E-95066DDBBBB5}"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9B7F69A3-3A86-4FC0-B529-9BEE8E6297F7}" type="datetime1">
              <a:rPr lang="en-US" smtClean="0"/>
              <a:t>9/6/2017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D8AC87F-ECD0-456A-93CE-03620193AD26}" type="datetime1">
              <a:rPr lang="en-US" smtClean="0"/>
              <a:t>9/6/2017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0EE5B8-6972-499E-A983-F7DDD0BDBE61}" type="datetime1">
              <a:rPr lang="en-US" smtClean="0"/>
              <a:t>9/6/2017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9BF4433E-A7B5-4FD9-9AE0-AE8893146D04}"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A09E74A9-59E7-40CD-AB62-08CDCA9DA69D}" type="datetime1">
              <a:rPr lang="en-US" smtClean="0"/>
              <a:t>9/6/2017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D56858-EB0B-D04D-B23C-7A827FD60C9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 Click to edit Master text styles</a:t>
            </a:r>
          </a:p>
          <a:p>
            <a:pPr lvl="1"/>
            <a:r>
              <a:rPr lang="en-GB" dirty="0" smtClean="0"/>
              <a:t> Second level</a:t>
            </a:r>
          </a:p>
          <a:p>
            <a:pPr lvl="2"/>
            <a:r>
              <a:rPr lang="en-GB" dirty="0" smtClean="0"/>
              <a:t> Third level</a:t>
            </a:r>
          </a:p>
          <a:p>
            <a:pPr lvl="3"/>
            <a:r>
              <a:rPr lang="en-GB" dirty="0" smtClean="0"/>
              <a:t> Fourth level</a:t>
            </a:r>
          </a:p>
          <a:p>
            <a:pPr lvl="4"/>
            <a:r>
              <a:rPr lang="en-GB" dirty="0" smtClean="0"/>
              <a:t> 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48B0-0EF6-4B1E-8F27-38ECFB51B043}" type="datetime1">
              <a:rPr lang="en-US" smtClean="0"/>
              <a:t>9/6/2017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D56858-EB0B-D04D-B23C-7A827FD60C9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9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0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02.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gif"/><Relationship Id="rId5" Type="http://schemas.openxmlformats.org/officeDocument/2006/relationships/image" Target="../media/image6.jpeg"/><Relationship Id="rId4" Type="http://schemas.openxmlformats.org/officeDocument/2006/relationships/image" Target="../media/image5.jpe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21660"/>
            <a:ext cx="7772400" cy="1455470"/>
          </a:xfrm>
        </p:spPr>
        <p:txBody>
          <a:bodyPr/>
          <a:lstStyle/>
          <a:p>
            <a:r>
              <a:rPr lang="en-US" dirty="0" smtClean="0"/>
              <a:t>Introductory Cybercrime Training for </a:t>
            </a:r>
            <a:r>
              <a:rPr lang="en-US" dirty="0"/>
              <a:t>J</a:t>
            </a:r>
            <a:r>
              <a:rPr lang="en-US" dirty="0" smtClean="0"/>
              <a:t>udges and Prosecutors</a:t>
            </a:r>
            <a:endParaRPr lang="en-US" dirty="0"/>
          </a:p>
        </p:txBody>
      </p:sp>
      <p:sp>
        <p:nvSpPr>
          <p:cNvPr id="3" name="Subtitle 2"/>
          <p:cNvSpPr>
            <a:spLocks noGrp="1"/>
          </p:cNvSpPr>
          <p:nvPr>
            <p:ph type="subTitle" idx="1"/>
          </p:nvPr>
        </p:nvSpPr>
        <p:spPr/>
        <p:txBody>
          <a:bodyPr/>
          <a:lstStyle/>
          <a:p>
            <a:r>
              <a:rPr lang="en-GB" dirty="0">
                <a:solidFill>
                  <a:srgbClr val="898989"/>
                </a:solidFill>
              </a:rPr>
              <a:t>Session </a:t>
            </a:r>
            <a:r>
              <a:rPr lang="ga-IE" smtClean="0">
                <a:solidFill>
                  <a:srgbClr val="898989"/>
                </a:solidFill>
              </a:rPr>
              <a:t>1.3.5</a:t>
            </a:r>
            <a:endParaRPr lang="en-US" dirty="0" smtClean="0"/>
          </a:p>
          <a:p>
            <a:r>
              <a:rPr lang="en-US" dirty="0" smtClean="0"/>
              <a:t>Cooperation with the Industry</a:t>
            </a:r>
            <a:endParaRPr lang="en-US"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a:t>
            </a:fld>
            <a:endParaRPr lang="en-US" dirty="0"/>
          </a:p>
        </p:txBody>
      </p:sp>
      <p:sp>
        <p:nvSpPr>
          <p:cNvPr id="7" name="Rectangle 6"/>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13"/>
          <p:cNvSpPr txBox="1">
            <a:spLocks noChangeArrowheads="1"/>
          </p:cNvSpPr>
          <p:nvPr/>
        </p:nvSpPr>
        <p:spPr bwMode="auto">
          <a:xfrm>
            <a:off x="1258888" y="-33338"/>
            <a:ext cx="3817937"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eaLnBrk="1" hangingPunct="1">
              <a:spcBef>
                <a:spcPct val="0"/>
              </a:spcBef>
              <a:buFontTx/>
              <a:buNone/>
            </a:pPr>
            <a:r>
              <a:rPr lang="en-GB" altLang="en-US" b="1" dirty="0" err="1">
                <a:solidFill>
                  <a:schemeClr val="bg1"/>
                </a:solidFill>
                <a:latin typeface="Arial Narrow" pitchFamily="34" charset="0"/>
              </a:rPr>
              <a:t>iPROCEEDS</a:t>
            </a:r>
            <a:r>
              <a:rPr lang="en-GB" altLang="en-US" b="1" dirty="0">
                <a:solidFill>
                  <a:schemeClr val="bg1"/>
                </a:solidFill>
                <a:latin typeface="Arial Narrow" pitchFamily="34" charset="0"/>
              </a:rPr>
              <a:t> </a:t>
            </a:r>
          </a:p>
          <a:p>
            <a:pPr eaLnBrk="1" hangingPunct="1">
              <a:spcBef>
                <a:spcPct val="0"/>
              </a:spcBef>
              <a:buFontTx/>
              <a:buNone/>
            </a:pPr>
            <a:r>
              <a:rPr lang="en-GB" altLang="en-US" sz="1400" b="1" dirty="0">
                <a:solidFill>
                  <a:schemeClr val="bg1"/>
                </a:solidFill>
              </a:rPr>
              <a:t>Project on targeting crime proceeds on the Internet in South-eastern Europe and Turkey</a:t>
            </a:r>
            <a:endParaRPr lang="en-US" altLang="en-US" sz="1400" dirty="0">
              <a:solidFill>
                <a:schemeClr val="bg1"/>
              </a:solidFill>
            </a:endParaRPr>
          </a:p>
          <a:p>
            <a:pPr eaLnBrk="1" hangingPunct="1">
              <a:spcBef>
                <a:spcPct val="0"/>
              </a:spcBef>
              <a:buFontTx/>
              <a:buNone/>
            </a:pPr>
            <a:endParaRPr lang="en-GB" altLang="en-US" sz="1600" b="1" dirty="0">
              <a:solidFill>
                <a:schemeClr val="bg1"/>
              </a:solidFill>
              <a:latin typeface="Arial Narrow" pitchFamily="34" charset="0"/>
            </a:endParaRPr>
          </a:p>
        </p:txBody>
      </p:sp>
      <p:pic>
        <p:nvPicPr>
          <p:cNvPr id="10" name="Picture 8" descr="http://www.coe.int/documents/16695/995226/Funded+EU%2BCOE+-+Implemented+COE+dark+background.png/643b8f9d-517b-4fad-82f4-488bde2625b0?t=1375371137000?t=137537113700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40701"/>
            <a:ext cx="8229600" cy="4271376"/>
          </a:xfrm>
        </p:spPr>
        <p:txBody>
          <a:bodyPr>
            <a:normAutofit/>
          </a:bodyPr>
          <a:lstStyle/>
          <a:p>
            <a:pPr algn="just"/>
            <a:endParaRPr lang="en-US" dirty="0" smtClean="0"/>
          </a:p>
          <a:p>
            <a:pPr algn="just"/>
            <a:r>
              <a:rPr lang="en-US" dirty="0" smtClean="0"/>
              <a:t>Subscriber Information</a:t>
            </a:r>
          </a:p>
          <a:p>
            <a:pPr algn="just"/>
            <a:endParaRPr lang="en-US" dirty="0" smtClean="0"/>
          </a:p>
          <a:p>
            <a:pPr algn="just"/>
            <a:r>
              <a:rPr lang="en-US" dirty="0" smtClean="0"/>
              <a:t>Traffic Data</a:t>
            </a:r>
          </a:p>
          <a:p>
            <a:pPr algn="just"/>
            <a:endParaRPr lang="en-US" dirty="0" smtClean="0"/>
          </a:p>
          <a:p>
            <a:pPr algn="just"/>
            <a:r>
              <a:rPr lang="en-US" dirty="0" smtClean="0"/>
              <a:t>Content Data</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10</a:t>
            </a:fld>
            <a:endParaRPr lang="en-US" dirty="0"/>
          </a:p>
        </p:txBody>
      </p:sp>
      <p:sp>
        <p:nvSpPr>
          <p:cNvPr id="5" name="Title 4"/>
          <p:cNvSpPr>
            <a:spLocks noGrp="1"/>
          </p:cNvSpPr>
          <p:nvPr>
            <p:ph type="title"/>
          </p:nvPr>
        </p:nvSpPr>
        <p:spPr/>
        <p:txBody>
          <a:bodyPr/>
          <a:lstStyle/>
          <a:p>
            <a:r>
              <a:rPr lang="en-US" b="1" dirty="0" smtClean="0"/>
              <a:t>Types of data</a:t>
            </a:r>
            <a:endParaRPr lang="en-US" b="1" dirty="0"/>
          </a:p>
        </p:txBody>
      </p:sp>
    </p:spTree>
    <p:extLst>
      <p:ext uri="{BB962C8B-B14F-4D97-AF65-F5344CB8AC3E}">
        <p14:creationId xmlns:p14="http://schemas.microsoft.com/office/powerpoint/2010/main" val="411932020"/>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274638"/>
            <a:ext cx="8229600" cy="693737"/>
          </a:xfrm>
        </p:spPr>
        <p:txBody>
          <a:bodyPr>
            <a:normAutofit fontScale="90000"/>
          </a:bodyPr>
          <a:lstStyle/>
          <a:p>
            <a:r>
              <a:rPr lang="en-US" altLang="x-none" b="1" dirty="0" smtClean="0"/>
              <a:t>Case study 3</a:t>
            </a:r>
            <a:r>
              <a:rPr lang="hr-HR" altLang="x-none" b="1" dirty="0" smtClean="0"/>
              <a:t> </a:t>
            </a:r>
            <a:r>
              <a:rPr lang="hr-HR" altLang="x-none" dirty="0" smtClean="0"/>
              <a:t>– </a:t>
            </a:r>
            <a:r>
              <a:rPr lang="en-GB" altLang="x-none" dirty="0" smtClean="0"/>
              <a:t>legality of evidence</a:t>
            </a:r>
          </a:p>
        </p:txBody>
      </p:sp>
      <p:sp>
        <p:nvSpPr>
          <p:cNvPr id="18435" name="Content Placeholder 2"/>
          <p:cNvSpPr>
            <a:spLocks noGrp="1"/>
          </p:cNvSpPr>
          <p:nvPr>
            <p:ph idx="1"/>
          </p:nvPr>
        </p:nvSpPr>
        <p:spPr>
          <a:xfrm>
            <a:off x="457200" y="1515649"/>
            <a:ext cx="8229600" cy="4869276"/>
          </a:xfrm>
        </p:spPr>
        <p:txBody>
          <a:bodyPr>
            <a:normAutofit fontScale="92500"/>
          </a:bodyPr>
          <a:lstStyle/>
          <a:p>
            <a:pPr algn="just"/>
            <a:r>
              <a:rPr lang="en-GB" altLang="x-none" sz="2400" dirty="0" smtClean="0"/>
              <a:t>Search and seisure measures of perpetrator</a:t>
            </a:r>
            <a:r>
              <a:rPr lang="hr-HR" altLang="x-none" sz="2400" dirty="0" smtClean="0"/>
              <a:t>’s</a:t>
            </a:r>
            <a:r>
              <a:rPr lang="en-GB" altLang="x-none" sz="2400" dirty="0" smtClean="0"/>
              <a:t> computer during one investigation in Austria revealed the exchange of significant amount of child pornography with an IP address in Croatia.  </a:t>
            </a:r>
          </a:p>
          <a:p>
            <a:pPr algn="just"/>
            <a:r>
              <a:rPr lang="en-GB" altLang="x-none" sz="2400" dirty="0" smtClean="0"/>
              <a:t>Austrian police delivered all relevant data to the Croatian police; Investigation in Croatia led to a 49 years old man.</a:t>
            </a:r>
          </a:p>
          <a:p>
            <a:r>
              <a:rPr lang="en-GB" altLang="x-none" sz="2400" dirty="0" smtClean="0"/>
              <a:t>Public prosecutor raised the indictment for possession of child pornography on the computer.</a:t>
            </a:r>
          </a:p>
          <a:p>
            <a:r>
              <a:rPr lang="en-GB" altLang="x-none" sz="2400" dirty="0" smtClean="0"/>
              <a:t>During a process before the Court, the offender stressed the illegality of all electronic evidences collected in Austria because there were no Court order for search and seisure, especially against him.</a:t>
            </a:r>
          </a:p>
          <a:p>
            <a:r>
              <a:rPr lang="en-GB" altLang="x-none" sz="2400" dirty="0" smtClean="0"/>
              <a:t>The offender proposed to Court to reject all evidences related to evidences produced in Austria.</a:t>
            </a:r>
          </a:p>
          <a:p>
            <a:endParaRPr lang="en-GB" altLang="x-none" sz="2400"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100</a:t>
            </a:fld>
            <a:endParaRPr lang="en-US"/>
          </a:p>
        </p:txBody>
      </p:sp>
    </p:spTree>
    <p:extLst>
      <p:ext uri="{BB962C8B-B14F-4D97-AF65-F5344CB8AC3E}">
        <p14:creationId xmlns:p14="http://schemas.microsoft.com/office/powerpoint/2010/main" val="423809542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marL="0" indent="0">
              <a:buNone/>
              <a:defRPr/>
            </a:pPr>
            <a:r>
              <a:rPr lang="en-US" dirty="0" smtClean="0"/>
              <a:t>Questions</a:t>
            </a:r>
            <a:r>
              <a:rPr lang="hr-HR" dirty="0" smtClean="0"/>
              <a:t>:</a:t>
            </a:r>
          </a:p>
          <a:p>
            <a:pPr marL="0" indent="0">
              <a:buFont typeface="Arial" pitchFamily="34" charset="0"/>
              <a:buNone/>
              <a:defRPr/>
            </a:pPr>
            <a:endParaRPr lang="en-US" dirty="0" smtClean="0"/>
          </a:p>
          <a:p>
            <a:pPr marL="514350" indent="-514350">
              <a:buFont typeface="+mj-lt"/>
              <a:buAutoNum type="arabicPeriod"/>
              <a:defRPr/>
            </a:pPr>
            <a:r>
              <a:rPr lang="en-GB" dirty="0" smtClean="0"/>
              <a:t>Would </a:t>
            </a:r>
            <a:r>
              <a:rPr lang="en-GB" dirty="0"/>
              <a:t>be the evidences collected in Croatia by search and </a:t>
            </a:r>
            <a:r>
              <a:rPr lang="en-GB" dirty="0" smtClean="0"/>
              <a:t>seizure </a:t>
            </a:r>
            <a:r>
              <a:rPr lang="en-GB" dirty="0"/>
              <a:t>measures of the offender</a:t>
            </a:r>
            <a:r>
              <a:rPr lang="hr-HR" dirty="0"/>
              <a:t>’s</a:t>
            </a:r>
            <a:r>
              <a:rPr lang="en-GB" dirty="0"/>
              <a:t> computer in Croatia – legal or illegal in your country?</a:t>
            </a:r>
          </a:p>
          <a:p>
            <a:pPr marL="514350" indent="-514350">
              <a:buFont typeface="+mj-lt"/>
              <a:buAutoNum type="arabicPeriod"/>
              <a:defRPr/>
            </a:pPr>
            <a:endParaRPr lang="en-US" dirty="0" smtClean="0"/>
          </a:p>
          <a:p>
            <a:pPr marL="514350" indent="-514350">
              <a:buFont typeface="+mj-lt"/>
              <a:buAutoNum type="arabicPeriod"/>
              <a:defRPr/>
            </a:pPr>
            <a:r>
              <a:rPr lang="en-GB" dirty="0" smtClean="0"/>
              <a:t>Why</a:t>
            </a:r>
            <a:r>
              <a:rPr lang="en-GB" dirty="0"/>
              <a:t>?</a:t>
            </a:r>
            <a:endParaRPr lang="hr-HR" dirty="0"/>
          </a:p>
        </p:txBody>
      </p:sp>
      <p:sp>
        <p:nvSpPr>
          <p:cNvPr id="5" name="Title 1"/>
          <p:cNvSpPr>
            <a:spLocks noGrp="1"/>
          </p:cNvSpPr>
          <p:nvPr>
            <p:ph type="title"/>
          </p:nvPr>
        </p:nvSpPr>
        <p:spPr>
          <a:xfrm>
            <a:off x="457200" y="274638"/>
            <a:ext cx="8229600" cy="860425"/>
          </a:xfrm>
        </p:spPr>
        <p:txBody>
          <a:bodyPr/>
          <a:lstStyle/>
          <a:p>
            <a:r>
              <a:rPr lang="en-US" altLang="x-none" b="1" dirty="0"/>
              <a:t>Case study 3</a:t>
            </a:r>
            <a:r>
              <a:rPr lang="en-US" altLang="x-none" b="1" dirty="0" smtClean="0"/>
              <a:t>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101</a:t>
            </a:fld>
            <a:endParaRPr lang="en-US"/>
          </a:p>
        </p:txBody>
      </p:sp>
    </p:spTree>
    <p:extLst>
      <p:ext uri="{BB962C8B-B14F-4D97-AF65-F5344CB8AC3E}">
        <p14:creationId xmlns:p14="http://schemas.microsoft.com/office/powerpoint/2010/main" val="2371692954"/>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Case study 4</a:t>
            </a:r>
            <a:endParaRPr lang="en-US" b="1" dirty="0"/>
          </a:p>
        </p:txBody>
      </p:sp>
      <p:sp>
        <p:nvSpPr>
          <p:cNvPr id="3" name="Content Placeholder 2"/>
          <p:cNvSpPr>
            <a:spLocks noGrp="1"/>
          </p:cNvSpPr>
          <p:nvPr>
            <p:ph idx="1"/>
          </p:nvPr>
        </p:nvSpPr>
        <p:spPr>
          <a:xfrm>
            <a:off x="457200" y="1600199"/>
            <a:ext cx="8229600" cy="4625237"/>
          </a:xfrm>
        </p:spPr>
        <p:txBody>
          <a:bodyPr>
            <a:normAutofit/>
          </a:bodyPr>
          <a:lstStyle/>
          <a:p>
            <a:pPr marL="0" indent="0" algn="just">
              <a:spcBef>
                <a:spcPts val="600"/>
              </a:spcBef>
              <a:spcAft>
                <a:spcPts val="1200"/>
              </a:spcAft>
              <a:buNone/>
            </a:pPr>
            <a:r>
              <a:rPr lang="en-US" sz="2800" dirty="0" smtClean="0"/>
              <a:t>Law enforcement officials of country X are informed about a post made by a citizen of country X made on his [social media account] about that [location] will be attacked on [date] by a global terror network. </a:t>
            </a:r>
          </a:p>
          <a:p>
            <a:pPr marL="0" indent="0" algn="just">
              <a:spcBef>
                <a:spcPts val="600"/>
              </a:spcBef>
              <a:spcAft>
                <a:spcPts val="1200"/>
              </a:spcAft>
              <a:buNone/>
            </a:pPr>
            <a:r>
              <a:rPr lang="en-US" sz="2800" dirty="0" smtClean="0"/>
              <a:t>Law enforcement officials go to the judge to seek access to subscriber information. </a:t>
            </a:r>
          </a:p>
          <a:p>
            <a:pPr marL="0" indent="0" algn="just">
              <a:spcBef>
                <a:spcPts val="600"/>
              </a:spcBef>
              <a:spcAft>
                <a:spcPts val="1200"/>
              </a:spcAft>
              <a:buNone/>
            </a:pPr>
            <a:r>
              <a:rPr lang="en-US" sz="2800" dirty="0" smtClean="0"/>
              <a:t>The judge notes that [social media platform] is on a US service provider.</a:t>
            </a:r>
            <a:endParaRPr lang="en-US" sz="28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102</a:t>
            </a:fld>
            <a:endParaRPr lang="en-US"/>
          </a:p>
        </p:txBody>
      </p:sp>
    </p:spTree>
    <p:extLst>
      <p:ext uri="{BB962C8B-B14F-4D97-AF65-F5344CB8AC3E}">
        <p14:creationId xmlns:p14="http://schemas.microsoft.com/office/powerpoint/2010/main" val="133263646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103</a:t>
            </a:fld>
            <a:endParaRPr lang="en-US"/>
          </a:p>
        </p:txBody>
      </p:sp>
    </p:spTree>
    <p:extLst>
      <p:ext uri="{BB962C8B-B14F-4D97-AF65-F5344CB8AC3E}">
        <p14:creationId xmlns:p14="http://schemas.microsoft.com/office/powerpoint/2010/main" val="1063697079"/>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en-GB" b="1" dirty="0" smtClean="0"/>
              <a:t>Part Five</a:t>
            </a:r>
            <a:br>
              <a:rPr lang="en-GB" b="1" dirty="0" smtClean="0"/>
            </a:br>
            <a:r>
              <a:rPr lang="en-GB" b="1" dirty="0" smtClean="0"/>
              <a:t>Summary</a:t>
            </a:r>
            <a:r>
              <a:rPr lang="en-GB" dirty="0" smtClean="0"/>
              <a:t> </a:t>
            </a: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104</a:t>
            </a:fld>
            <a:endParaRPr lang="en-US"/>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a:bodyPr>
          <a:lstStyle/>
          <a:p>
            <a:pPr algn="just">
              <a:spcBef>
                <a:spcPts val="600"/>
              </a:spcBef>
              <a:spcAft>
                <a:spcPts val="1200"/>
              </a:spcAft>
              <a:buNone/>
            </a:pPr>
            <a:r>
              <a:rPr lang="en-US" sz="2800" dirty="0" smtClean="0"/>
              <a:t>At the end of this session participants will be able to:</a:t>
            </a:r>
          </a:p>
          <a:p>
            <a:pPr algn="just">
              <a:spcBef>
                <a:spcPts val="600"/>
              </a:spcBef>
              <a:spcAft>
                <a:spcPts val="1200"/>
              </a:spcAft>
            </a:pPr>
            <a:r>
              <a:rPr lang="en-US" sz="2800" dirty="0" err="1" smtClean="0"/>
              <a:t>Recognise</a:t>
            </a:r>
            <a:r>
              <a:rPr lang="en-US" sz="2800" dirty="0" smtClean="0"/>
              <a:t> that cooperation with the private sector is essential for the purposes of combatting cybercrime</a:t>
            </a:r>
          </a:p>
          <a:p>
            <a:pPr algn="just">
              <a:spcBef>
                <a:spcPts val="600"/>
              </a:spcBef>
              <a:spcAft>
                <a:spcPts val="1200"/>
              </a:spcAft>
            </a:pPr>
            <a:r>
              <a:rPr lang="en-US" sz="2800" dirty="0" smtClean="0"/>
              <a:t>Identify the levels of cooperation with domestic industry (compulsory and voluntary cooperation) </a:t>
            </a:r>
          </a:p>
          <a:p>
            <a:pPr algn="just">
              <a:spcBef>
                <a:spcPts val="600"/>
              </a:spcBef>
              <a:spcAft>
                <a:spcPts val="1200"/>
              </a:spcAft>
            </a:pPr>
            <a:r>
              <a:rPr lang="en-US" sz="2800" dirty="0" smtClean="0"/>
              <a:t>Identify the </a:t>
            </a:r>
            <a:r>
              <a:rPr lang="en-US" sz="2800" dirty="0"/>
              <a:t>various tools in domestic legislation </a:t>
            </a:r>
            <a:r>
              <a:rPr lang="en-US" sz="2800" dirty="0" smtClean="0"/>
              <a:t>that enable mandatory cooperation </a:t>
            </a:r>
            <a:r>
              <a:rPr lang="en-US" sz="2800" dirty="0"/>
              <a:t>between law enforcement agencies and </a:t>
            </a:r>
            <a:r>
              <a:rPr lang="en-US" sz="2800" dirty="0" smtClean="0"/>
              <a:t>domestic industry</a:t>
            </a:r>
          </a:p>
          <a:p>
            <a:pPr algn="just">
              <a:spcBef>
                <a:spcPts val="600"/>
              </a:spcBef>
              <a:spcAft>
                <a:spcPts val="1200"/>
              </a:spcAft>
            </a:pPr>
            <a:r>
              <a:rPr lang="en-US" sz="2800" dirty="0" err="1" smtClean="0"/>
              <a:t>Recognise</a:t>
            </a:r>
            <a:r>
              <a:rPr lang="en-US" sz="2800" dirty="0" smtClean="0"/>
              <a:t> the challenges that cloud data poses with respect to conducting cybercrime investigations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105</a:t>
            </a:fld>
            <a:endParaRPr lang="en-US" dirty="0"/>
          </a:p>
        </p:txBody>
      </p:sp>
    </p:spTree>
    <p:extLst>
      <p:ext uri="{BB962C8B-B14F-4D97-AF65-F5344CB8AC3E}">
        <p14:creationId xmlns:p14="http://schemas.microsoft.com/office/powerpoint/2010/main" val="1591318585"/>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en-US" sz="2400" dirty="0" smtClean="0"/>
              <a:t>And to:</a:t>
            </a:r>
          </a:p>
          <a:p>
            <a:pPr algn="just">
              <a:spcBef>
                <a:spcPts val="600"/>
              </a:spcBef>
              <a:spcAft>
                <a:spcPts val="1200"/>
              </a:spcAft>
            </a:pPr>
            <a:r>
              <a:rPr lang="en-US" sz="2400" dirty="0" smtClean="0"/>
              <a:t>Identify the different levels at which cooperation can take place with foreign industry</a:t>
            </a:r>
          </a:p>
          <a:p>
            <a:pPr algn="just">
              <a:spcBef>
                <a:spcPts val="600"/>
              </a:spcBef>
              <a:spcAft>
                <a:spcPts val="1200"/>
              </a:spcAft>
            </a:pPr>
            <a:r>
              <a:rPr lang="en-US" sz="2400" dirty="0" smtClean="0"/>
              <a:t>Explain the hurdles that law enforcement agencies have with respect to accessing data held by multinational service providers </a:t>
            </a:r>
          </a:p>
          <a:p>
            <a:pPr algn="just">
              <a:spcBef>
                <a:spcPts val="600"/>
              </a:spcBef>
              <a:spcAft>
                <a:spcPts val="1200"/>
              </a:spcAft>
            </a:pPr>
            <a:r>
              <a:rPr lang="en-US" sz="2400" dirty="0" smtClean="0"/>
              <a:t>Identify that cooperation can occur formally through governments or informally by law enforcement officials directly with multinational service providers</a:t>
            </a:r>
          </a:p>
          <a:p>
            <a:pPr algn="just">
              <a:spcBef>
                <a:spcPts val="600"/>
              </a:spcBef>
              <a:spcAft>
                <a:spcPts val="1200"/>
              </a:spcAft>
            </a:pPr>
            <a:r>
              <a:rPr lang="en-US" sz="2400" dirty="0" smtClean="0"/>
              <a:t>Discuss examples of cooperation with multinational service providers in obtaining access to data</a:t>
            </a:r>
          </a:p>
          <a:p>
            <a:pPr algn="just">
              <a:spcBef>
                <a:spcPts val="600"/>
              </a:spcBef>
              <a:spcAft>
                <a:spcPts val="1200"/>
              </a:spcAft>
            </a:pPr>
            <a:r>
              <a:rPr lang="en-US" sz="2400" dirty="0" smtClean="0"/>
              <a:t>Identify the commonly faced challenges with respect to cooperating directly with multinational service providers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106</a:t>
            </a:fld>
            <a:endParaRPr lang="en-US" dirty="0"/>
          </a:p>
        </p:txBody>
      </p:sp>
    </p:spTree>
    <p:extLst>
      <p:ext uri="{BB962C8B-B14F-4D97-AF65-F5344CB8AC3E}">
        <p14:creationId xmlns:p14="http://schemas.microsoft.com/office/powerpoint/2010/main" val="14879681"/>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107</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937" y="3620022"/>
            <a:ext cx="8235863" cy="2780778"/>
          </a:xfrm>
        </p:spPr>
        <p:txBody>
          <a:bodyPr>
            <a:normAutofit fontScale="85000" lnSpcReduction="20000"/>
          </a:bodyPr>
          <a:lstStyle/>
          <a:p>
            <a:pPr algn="just">
              <a:lnSpc>
                <a:spcPct val="120000"/>
              </a:lnSpc>
            </a:pPr>
            <a:r>
              <a:rPr lang="en-US" b="1" u="sng" dirty="0" smtClean="0"/>
              <a:t>Most often sought information</a:t>
            </a:r>
            <a:r>
              <a:rPr lang="en-US" b="1" dirty="0" smtClean="0"/>
              <a:t> </a:t>
            </a:r>
            <a:r>
              <a:rPr lang="en-US" dirty="0" smtClean="0"/>
              <a:t>in criminal investigations</a:t>
            </a:r>
          </a:p>
          <a:p>
            <a:pPr algn="just">
              <a:lnSpc>
                <a:spcPct val="120000"/>
              </a:lnSpc>
            </a:pPr>
            <a:r>
              <a:rPr lang="en-US" b="1" u="sng" dirty="0" smtClean="0"/>
              <a:t>Less privacy sensitive</a:t>
            </a:r>
            <a:r>
              <a:rPr lang="en-US" b="1" dirty="0" smtClean="0"/>
              <a:t> </a:t>
            </a:r>
            <a:r>
              <a:rPr lang="en-US" dirty="0" smtClean="0"/>
              <a:t>than traffic data and content data</a:t>
            </a:r>
          </a:p>
          <a:p>
            <a:pPr algn="just">
              <a:lnSpc>
                <a:spcPct val="120000"/>
              </a:lnSpc>
            </a:pPr>
            <a:r>
              <a:rPr lang="en-US" dirty="0" smtClean="0"/>
              <a:t>Usually </a:t>
            </a:r>
            <a:r>
              <a:rPr lang="en-US" b="1" u="sng" dirty="0" smtClean="0"/>
              <a:t>held by private sector service providers</a:t>
            </a:r>
            <a:r>
              <a:rPr lang="en-US" dirty="0" smtClean="0"/>
              <a:t>, obtained through production orders</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11</a:t>
            </a:fld>
            <a:endParaRPr lang="en-US" dirty="0"/>
          </a:p>
        </p:txBody>
      </p:sp>
      <p:pic>
        <p:nvPicPr>
          <p:cNvPr id="5" name="Picture 2" descr="https://visp.net/wp-content/uploads/2012/03/account-manag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433" y="1435279"/>
            <a:ext cx="2962765" cy="2030515"/>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p:cNvSpPr txBox="1">
            <a:spLocks/>
          </p:cNvSpPr>
          <p:nvPr/>
        </p:nvSpPr>
        <p:spPr>
          <a:xfrm>
            <a:off x="453026" y="1466206"/>
            <a:ext cx="5346526" cy="2354232"/>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SzPct val="100000"/>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SzPct val="100000"/>
              <a:buFont typeface="Lucida Grande"/>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SzPct val="100000"/>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SzPct val="100000"/>
              <a:buFont typeface="Lucida Grande"/>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SzPct val="100000"/>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20000"/>
              </a:lnSpc>
            </a:pPr>
            <a:r>
              <a:rPr lang="en-US" b="1" u="sng" dirty="0" smtClean="0"/>
              <a:t>Information</a:t>
            </a:r>
            <a:r>
              <a:rPr lang="en-US" b="1" dirty="0" smtClean="0"/>
              <a:t> </a:t>
            </a:r>
            <a:r>
              <a:rPr lang="en-US" dirty="0" smtClean="0"/>
              <a:t>in form of computer data/any other form held by a service provider </a:t>
            </a:r>
            <a:r>
              <a:rPr lang="en-US" b="1" u="sng" dirty="0" smtClean="0"/>
              <a:t>relating to subscribers</a:t>
            </a:r>
            <a:r>
              <a:rPr lang="en-US" b="1" dirty="0" smtClean="0"/>
              <a:t> </a:t>
            </a:r>
            <a:r>
              <a:rPr lang="en-US" dirty="0" smtClean="0"/>
              <a:t>of its services (other than content data and traffic data)</a:t>
            </a:r>
          </a:p>
        </p:txBody>
      </p:sp>
      <p:sp>
        <p:nvSpPr>
          <p:cNvPr id="7" name="Title 6"/>
          <p:cNvSpPr>
            <a:spLocks noGrp="1"/>
          </p:cNvSpPr>
          <p:nvPr>
            <p:ph type="title"/>
          </p:nvPr>
        </p:nvSpPr>
        <p:spPr/>
        <p:txBody>
          <a:bodyPr/>
          <a:lstStyle/>
          <a:p>
            <a:r>
              <a:rPr lang="en-US" b="1" dirty="0" smtClean="0"/>
              <a:t>Subscriber Information</a:t>
            </a:r>
            <a:endParaRPr lang="en-US" b="1" dirty="0"/>
          </a:p>
        </p:txBody>
      </p:sp>
    </p:spTree>
    <p:extLst>
      <p:ext uri="{BB962C8B-B14F-4D97-AF65-F5344CB8AC3E}">
        <p14:creationId xmlns:p14="http://schemas.microsoft.com/office/powerpoint/2010/main" val="11478718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5573" y="1417638"/>
            <a:ext cx="8555276" cy="2433900"/>
          </a:xfrm>
        </p:spPr>
        <p:txBody>
          <a:bodyPr>
            <a:normAutofit fontScale="85000" lnSpcReduction="20000"/>
          </a:bodyPr>
          <a:lstStyle/>
          <a:p>
            <a:pPr algn="just">
              <a:lnSpc>
                <a:spcPct val="120000"/>
              </a:lnSpc>
            </a:pPr>
            <a:r>
              <a:rPr lang="en-US" dirty="0" smtClean="0"/>
              <a:t>Computer </a:t>
            </a:r>
            <a:r>
              <a:rPr lang="en-US" dirty="0"/>
              <a:t>data </a:t>
            </a:r>
            <a:r>
              <a:rPr lang="en-US" b="1" u="sng" dirty="0"/>
              <a:t>relating to </a:t>
            </a:r>
            <a:r>
              <a:rPr lang="en-US" b="1" u="sng" dirty="0" smtClean="0"/>
              <a:t>communication</a:t>
            </a:r>
            <a:r>
              <a:rPr lang="en-US" dirty="0" smtClean="0"/>
              <a:t> </a:t>
            </a:r>
            <a:r>
              <a:rPr lang="en-US" dirty="0"/>
              <a:t>by means of </a:t>
            </a:r>
            <a:r>
              <a:rPr lang="en-US" dirty="0" smtClean="0"/>
              <a:t>computer </a:t>
            </a:r>
            <a:r>
              <a:rPr lang="en-US" b="1" u="sng" dirty="0"/>
              <a:t>generated by a computer </a:t>
            </a:r>
            <a:r>
              <a:rPr lang="en-US" b="1" u="sng" dirty="0" smtClean="0"/>
              <a:t>that </a:t>
            </a:r>
            <a:r>
              <a:rPr lang="en-US" b="1" u="sng" dirty="0"/>
              <a:t>formed a part in the chain of </a:t>
            </a:r>
            <a:r>
              <a:rPr lang="en-US" b="1" u="sng" dirty="0" smtClean="0"/>
              <a:t>communication</a:t>
            </a:r>
          </a:p>
          <a:p>
            <a:pPr algn="just">
              <a:lnSpc>
                <a:spcPct val="120000"/>
              </a:lnSpc>
            </a:pPr>
            <a:r>
              <a:rPr lang="en-US" dirty="0"/>
              <a:t>Indicates </a:t>
            </a:r>
            <a:r>
              <a:rPr lang="en-US" dirty="0" smtClean="0"/>
              <a:t>communication’s </a:t>
            </a:r>
            <a:r>
              <a:rPr lang="en-US" b="1" u="sng" dirty="0"/>
              <a:t>origin</a:t>
            </a:r>
            <a:r>
              <a:rPr lang="en-US" dirty="0"/>
              <a:t>, </a:t>
            </a:r>
            <a:r>
              <a:rPr lang="en-US" b="1" u="sng" dirty="0"/>
              <a:t>destination</a:t>
            </a:r>
            <a:r>
              <a:rPr lang="en-US" dirty="0"/>
              <a:t>, </a:t>
            </a:r>
            <a:r>
              <a:rPr lang="en-US" b="1" u="sng" dirty="0"/>
              <a:t>route</a:t>
            </a:r>
            <a:r>
              <a:rPr lang="en-US" dirty="0"/>
              <a:t>, </a:t>
            </a:r>
            <a:r>
              <a:rPr lang="en-US" b="1" u="sng" dirty="0"/>
              <a:t>time</a:t>
            </a:r>
            <a:r>
              <a:rPr lang="en-US" dirty="0"/>
              <a:t>, </a:t>
            </a:r>
            <a:r>
              <a:rPr lang="en-US" b="1" u="sng" dirty="0"/>
              <a:t>date</a:t>
            </a:r>
            <a:r>
              <a:rPr lang="en-US" dirty="0"/>
              <a:t>, </a:t>
            </a:r>
            <a:r>
              <a:rPr lang="en-US" b="1" u="sng" dirty="0"/>
              <a:t>size</a:t>
            </a:r>
            <a:r>
              <a:rPr lang="en-US" dirty="0"/>
              <a:t>, </a:t>
            </a:r>
            <a:r>
              <a:rPr lang="en-US" b="1" u="sng" dirty="0"/>
              <a:t>duration</a:t>
            </a:r>
            <a:r>
              <a:rPr lang="en-US" dirty="0"/>
              <a:t>, or </a:t>
            </a:r>
            <a:r>
              <a:rPr lang="en-US" b="1" u="sng" dirty="0"/>
              <a:t>type of underlying service</a:t>
            </a:r>
            <a:r>
              <a:rPr lang="en-US" dirty="0"/>
              <a:t>.</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12</a:t>
            </a:fld>
            <a:endParaRPr lang="en-US" dirty="0"/>
          </a:p>
        </p:txBody>
      </p:sp>
      <p:pic>
        <p:nvPicPr>
          <p:cNvPr id="5" name="Picture 2" descr="http://research.dyn.com/wp-content/uploads/2013/11/jim_blog_nov_2013_path1_wired-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83390" y="3851536"/>
            <a:ext cx="4468764" cy="250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5"/>
          <p:cNvSpPr>
            <a:spLocks noGrp="1"/>
          </p:cNvSpPr>
          <p:nvPr>
            <p:ph type="title"/>
          </p:nvPr>
        </p:nvSpPr>
        <p:spPr/>
        <p:txBody>
          <a:bodyPr/>
          <a:lstStyle/>
          <a:p>
            <a:r>
              <a:rPr lang="en-US" b="1" dirty="0" smtClean="0"/>
              <a:t>Traffic Data</a:t>
            </a:r>
            <a:endParaRPr lang="en-US" b="1" dirty="0"/>
          </a:p>
        </p:txBody>
      </p:sp>
    </p:spTree>
    <p:extLst>
      <p:ext uri="{BB962C8B-B14F-4D97-AF65-F5344CB8AC3E}">
        <p14:creationId xmlns:p14="http://schemas.microsoft.com/office/powerpoint/2010/main" val="36766074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15234"/>
            <a:ext cx="8229600" cy="5090910"/>
          </a:xfrm>
        </p:spPr>
        <p:txBody>
          <a:bodyPr>
            <a:normAutofit fontScale="92500"/>
          </a:bodyPr>
          <a:lstStyle/>
          <a:p>
            <a:pPr marL="342900" lvl="1" indent="-342900" algn="just">
              <a:lnSpc>
                <a:spcPct val="110000"/>
              </a:lnSpc>
              <a:buFont typeface="Arial"/>
              <a:buChar char="•"/>
            </a:pPr>
            <a:r>
              <a:rPr lang="en-US" sz="3000" b="1" u="sng" dirty="0" smtClean="0"/>
              <a:t>Communication </a:t>
            </a:r>
            <a:r>
              <a:rPr lang="en-US" sz="3000" b="1" u="sng" dirty="0"/>
              <a:t>content</a:t>
            </a:r>
            <a:r>
              <a:rPr lang="en-US" sz="3000" dirty="0"/>
              <a:t> of the </a:t>
            </a:r>
            <a:r>
              <a:rPr lang="en-US" sz="3000" dirty="0" smtClean="0"/>
              <a:t>communication, i.e</a:t>
            </a:r>
            <a:r>
              <a:rPr lang="en-US" sz="3000" dirty="0"/>
              <a:t>., the meaning or purport of the communication, or the </a:t>
            </a:r>
            <a:r>
              <a:rPr lang="en-US" sz="3000" b="1" u="sng" dirty="0"/>
              <a:t>message or information being conveyed</a:t>
            </a:r>
            <a:r>
              <a:rPr lang="en-US" sz="3000" b="1" dirty="0"/>
              <a:t> </a:t>
            </a:r>
            <a:r>
              <a:rPr lang="en-US" sz="3000" dirty="0"/>
              <a:t>by </a:t>
            </a:r>
            <a:r>
              <a:rPr lang="en-US" sz="3000" dirty="0" smtClean="0"/>
              <a:t>the communication </a:t>
            </a:r>
            <a:r>
              <a:rPr lang="en-US" sz="3000" dirty="0"/>
              <a:t>(other than traffic </a:t>
            </a:r>
            <a:r>
              <a:rPr lang="en-US" sz="3000" dirty="0" smtClean="0"/>
              <a:t>data)</a:t>
            </a:r>
          </a:p>
          <a:p>
            <a:pPr marL="342900" lvl="1" indent="-342900" algn="just">
              <a:lnSpc>
                <a:spcPct val="110000"/>
              </a:lnSpc>
              <a:buFont typeface="Arial"/>
              <a:buChar char="•"/>
            </a:pPr>
            <a:r>
              <a:rPr lang="en-US" sz="3000" dirty="0" smtClean="0"/>
              <a:t>Includes </a:t>
            </a:r>
            <a:r>
              <a:rPr lang="en-US" sz="3000" b="1" u="sng" dirty="0" smtClean="0"/>
              <a:t>stored content</a:t>
            </a:r>
            <a:r>
              <a:rPr lang="en-US" sz="3000" b="1" dirty="0" smtClean="0"/>
              <a:t> </a:t>
            </a:r>
            <a:r>
              <a:rPr lang="en-US" sz="3000" dirty="0" smtClean="0"/>
              <a:t>and </a:t>
            </a:r>
            <a:r>
              <a:rPr lang="en-US" sz="3000" b="1" u="sng" dirty="0" smtClean="0"/>
              <a:t>future content</a:t>
            </a:r>
            <a:endParaRPr lang="en-US" sz="3000" b="1" u="sng" dirty="0"/>
          </a:p>
          <a:p>
            <a:pPr marL="342900" lvl="1" indent="-342900" algn="just">
              <a:lnSpc>
                <a:spcPct val="110000"/>
              </a:lnSpc>
              <a:buFont typeface="Arial"/>
              <a:buChar char="•"/>
            </a:pPr>
            <a:r>
              <a:rPr lang="en-US" sz="3000" dirty="0" smtClean="0"/>
              <a:t>E.g. </a:t>
            </a:r>
          </a:p>
          <a:p>
            <a:pPr marL="742950" lvl="2" indent="-342900" algn="just">
              <a:lnSpc>
                <a:spcPct val="110000"/>
              </a:lnSpc>
            </a:pPr>
            <a:r>
              <a:rPr lang="en-US" sz="2600" b="1" u="sng" dirty="0" smtClean="0"/>
              <a:t>emails</a:t>
            </a:r>
            <a:r>
              <a:rPr lang="en-US" sz="2600" dirty="0"/>
              <a:t>, </a:t>
            </a:r>
            <a:endParaRPr lang="en-US" sz="2600" dirty="0" smtClean="0"/>
          </a:p>
          <a:p>
            <a:pPr marL="742950" lvl="2" indent="-342900" algn="just">
              <a:lnSpc>
                <a:spcPct val="110000"/>
              </a:lnSpc>
            </a:pPr>
            <a:r>
              <a:rPr lang="en-US" sz="2600" b="1" u="sng" dirty="0" smtClean="0"/>
              <a:t>images</a:t>
            </a:r>
            <a:r>
              <a:rPr lang="en-US" sz="2600" dirty="0"/>
              <a:t>, </a:t>
            </a:r>
            <a:endParaRPr lang="en-US" sz="2600" dirty="0" smtClean="0"/>
          </a:p>
          <a:p>
            <a:pPr marL="742950" lvl="2" indent="-342900" algn="just">
              <a:lnSpc>
                <a:spcPct val="110000"/>
              </a:lnSpc>
            </a:pPr>
            <a:r>
              <a:rPr lang="en-US" sz="2600" b="1" u="sng" dirty="0" smtClean="0"/>
              <a:t>movies</a:t>
            </a:r>
            <a:r>
              <a:rPr lang="en-US" sz="2600" dirty="0"/>
              <a:t>, </a:t>
            </a:r>
            <a:endParaRPr lang="en-US" sz="2600" dirty="0" smtClean="0"/>
          </a:p>
          <a:p>
            <a:pPr marL="742950" lvl="2" indent="-342900" algn="just">
              <a:lnSpc>
                <a:spcPct val="110000"/>
              </a:lnSpc>
            </a:pPr>
            <a:r>
              <a:rPr lang="en-US" sz="2600" b="1" u="sng" dirty="0" smtClean="0"/>
              <a:t>music</a:t>
            </a:r>
            <a:r>
              <a:rPr lang="en-US" sz="2600" dirty="0" smtClean="0"/>
              <a:t>, etc.</a:t>
            </a:r>
            <a:endParaRPr lang="en-US" sz="2600"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13</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a:t>
            </a:r>
            <a:fld id="{CBD56858-EB0B-D04D-B23C-7A827FD60C9F}" type="slidenum">
              <a:rPr lang="en-US" smtClean="0"/>
              <a:pPr/>
              <a:t>13</a:t>
            </a:fld>
            <a:endParaRPr lang="en-US" dirty="0"/>
          </a:p>
        </p:txBody>
      </p:sp>
      <p:pic>
        <p:nvPicPr>
          <p:cNvPr id="6" name="Picture 10" descr="Image result for c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5072224" y="4198200"/>
            <a:ext cx="2190652" cy="220794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6"/>
          <p:cNvSpPr>
            <a:spLocks noGrp="1"/>
          </p:cNvSpPr>
          <p:nvPr>
            <p:ph type="title"/>
          </p:nvPr>
        </p:nvSpPr>
        <p:spPr/>
        <p:txBody>
          <a:bodyPr/>
          <a:lstStyle/>
          <a:p>
            <a:r>
              <a:rPr lang="en-US" b="1" dirty="0" smtClean="0"/>
              <a:t>Content Data</a:t>
            </a:r>
            <a:endParaRPr lang="en-US" b="1" dirty="0"/>
          </a:p>
        </p:txBody>
      </p:sp>
    </p:spTree>
    <p:extLst>
      <p:ext uri="{BB962C8B-B14F-4D97-AF65-F5344CB8AC3E}">
        <p14:creationId xmlns:p14="http://schemas.microsoft.com/office/powerpoint/2010/main" val="16285290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3106"/>
            <a:ext cx="8229600" cy="2628270"/>
          </a:xfrm>
        </p:spPr>
        <p:txBody>
          <a:bodyPr>
            <a:normAutofit fontScale="77500" lnSpcReduction="20000"/>
          </a:bodyPr>
          <a:lstStyle/>
          <a:p>
            <a:pPr algn="just">
              <a:lnSpc>
                <a:spcPct val="120000"/>
              </a:lnSpc>
            </a:pPr>
            <a:r>
              <a:rPr lang="en-US" dirty="0" smtClean="0"/>
              <a:t>Computer data that is </a:t>
            </a:r>
            <a:r>
              <a:rPr lang="en-US" dirty="0"/>
              <a:t>less </a:t>
            </a:r>
            <a:r>
              <a:rPr lang="en-US" b="1" u="sng" dirty="0"/>
              <a:t>held on a specific device</a:t>
            </a:r>
            <a:r>
              <a:rPr lang="en-US" dirty="0"/>
              <a:t> or </a:t>
            </a:r>
            <a:r>
              <a:rPr lang="en-US" b="1" u="sng" dirty="0"/>
              <a:t>in closed network</a:t>
            </a:r>
            <a:r>
              <a:rPr lang="en-US" dirty="0"/>
              <a:t>s but is </a:t>
            </a:r>
            <a:r>
              <a:rPr lang="en-US" b="1" u="sng" dirty="0"/>
              <a:t>distributed over different services</a:t>
            </a:r>
            <a:r>
              <a:rPr lang="en-US" dirty="0"/>
              <a:t>, </a:t>
            </a:r>
            <a:r>
              <a:rPr lang="en-US" b="1" u="sng" dirty="0"/>
              <a:t>providers</a:t>
            </a:r>
            <a:r>
              <a:rPr lang="en-US" dirty="0"/>
              <a:t>, </a:t>
            </a:r>
            <a:r>
              <a:rPr lang="en-US" b="1" u="sng" dirty="0"/>
              <a:t>locations </a:t>
            </a:r>
            <a:r>
              <a:rPr lang="en-US" dirty="0"/>
              <a:t>and </a:t>
            </a:r>
            <a:r>
              <a:rPr lang="en-US" b="1" u="sng" dirty="0" smtClean="0"/>
              <a:t>jurisdictions</a:t>
            </a:r>
            <a:r>
              <a:rPr lang="en-US" dirty="0" smtClean="0"/>
              <a:t>.</a:t>
            </a:r>
          </a:p>
          <a:p>
            <a:pPr algn="just">
              <a:lnSpc>
                <a:spcPct val="120000"/>
              </a:lnSpc>
            </a:pPr>
            <a:endParaRPr lang="en-US" dirty="0"/>
          </a:p>
          <a:p>
            <a:pPr algn="just">
              <a:lnSpc>
                <a:spcPct val="120000"/>
              </a:lnSpc>
            </a:pPr>
            <a:r>
              <a:rPr lang="en-US" dirty="0" smtClean="0"/>
              <a:t>Unlike computer data storage devices, cloud data is not simply found on one device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14</a:t>
            </a:fld>
            <a:endParaRPr lang="en-US" dirty="0"/>
          </a:p>
        </p:txBody>
      </p:sp>
      <p:pic>
        <p:nvPicPr>
          <p:cNvPr id="5" name="Picture 14" descr="Image result for cloud stor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9419" y="4343826"/>
            <a:ext cx="2967561" cy="196242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cloud da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345" y="4321480"/>
            <a:ext cx="2967561" cy="2222808"/>
          </a:xfrm>
          <a:prstGeom prst="rect">
            <a:avLst/>
          </a:prstGeom>
          <a:noFill/>
          <a:extLst>
            <a:ext uri="{909E8E84-426E-40DD-AFC4-6F175D3DCCD1}">
              <a14:hiddenFill xmlns:a14="http://schemas.microsoft.com/office/drawing/2010/main">
                <a:solidFill>
                  <a:srgbClr val="FFFFFF"/>
                </a:solidFill>
              </a14:hiddenFill>
            </a:ext>
          </a:extLst>
        </p:spPr>
      </p:pic>
      <p:sp>
        <p:nvSpPr>
          <p:cNvPr id="6" name="Title 5"/>
          <p:cNvSpPr>
            <a:spLocks noGrp="1"/>
          </p:cNvSpPr>
          <p:nvPr>
            <p:ph type="title"/>
          </p:nvPr>
        </p:nvSpPr>
        <p:spPr/>
        <p:txBody>
          <a:bodyPr/>
          <a:lstStyle/>
          <a:p>
            <a:r>
              <a:rPr lang="en-US" b="1" dirty="0" smtClean="0"/>
              <a:t>Cloud Data</a:t>
            </a:r>
            <a:endParaRPr lang="en-US" b="1" dirty="0"/>
          </a:p>
        </p:txBody>
      </p:sp>
    </p:spTree>
    <p:extLst>
      <p:ext uri="{BB962C8B-B14F-4D97-AF65-F5344CB8AC3E}">
        <p14:creationId xmlns:p14="http://schemas.microsoft.com/office/powerpoint/2010/main" val="167829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42576"/>
            <a:ext cx="8229600" cy="3683588"/>
          </a:xfrm>
        </p:spPr>
        <p:txBody>
          <a:bodyPr>
            <a:normAutofit/>
          </a:bodyPr>
          <a:lstStyle/>
          <a:p>
            <a:pPr algn="just"/>
            <a:r>
              <a:rPr lang="en-US" dirty="0" smtClean="0"/>
              <a:t>To </a:t>
            </a:r>
            <a:r>
              <a:rPr lang="en-US" dirty="0"/>
              <a:t>explore solutions on criminal justice access to evidence stored on servers in the cloud and in foreign </a:t>
            </a:r>
            <a:r>
              <a:rPr lang="en-US" dirty="0" smtClean="0"/>
              <a:t>jurisdictions, </a:t>
            </a:r>
            <a:r>
              <a:rPr lang="en-US" dirty="0"/>
              <a:t>including through mutual legal assistance</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15</a:t>
            </a:fld>
            <a:endParaRPr lang="en-US"/>
          </a:p>
        </p:txBody>
      </p:sp>
      <p:sp>
        <p:nvSpPr>
          <p:cNvPr id="5" name="Title 4"/>
          <p:cNvSpPr>
            <a:spLocks noGrp="1"/>
          </p:cNvSpPr>
          <p:nvPr>
            <p:ph type="title"/>
          </p:nvPr>
        </p:nvSpPr>
        <p:spPr/>
        <p:txBody>
          <a:bodyPr/>
          <a:lstStyle/>
          <a:p>
            <a:r>
              <a:rPr lang="en-US" b="1" dirty="0" smtClean="0"/>
              <a:t>The Cloud Evidence Group </a:t>
            </a:r>
            <a:r>
              <a:rPr lang="en-US" b="1" dirty="0"/>
              <a:t>(CEG)</a:t>
            </a:r>
            <a:r>
              <a:rPr lang="en-US" b="1" dirty="0" smtClean="0"/>
              <a:t> of the Council of Europe</a:t>
            </a:r>
            <a:endParaRPr lang="en-US" b="1" dirty="0"/>
          </a:p>
        </p:txBody>
      </p:sp>
    </p:spTree>
    <p:extLst>
      <p:ext uri="{BB962C8B-B14F-4D97-AF65-F5344CB8AC3E}">
        <p14:creationId xmlns:p14="http://schemas.microsoft.com/office/powerpoint/2010/main" val="21081509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192054"/>
            <a:ext cx="8229600" cy="4158641"/>
          </a:xfrm>
        </p:spPr>
        <p:txBody>
          <a:bodyPr>
            <a:normAutofit fontScale="77500" lnSpcReduction="20000"/>
          </a:bodyPr>
          <a:lstStyle/>
          <a:p>
            <a:pPr algn="just">
              <a:lnSpc>
                <a:spcPct val="110000"/>
              </a:lnSpc>
              <a:spcBef>
                <a:spcPts val="600"/>
              </a:spcBef>
              <a:spcAft>
                <a:spcPts val="1200"/>
              </a:spcAft>
            </a:pPr>
            <a:r>
              <a:rPr lang="en-US" dirty="0"/>
              <a:t>Uncertainty regarding </a:t>
            </a:r>
            <a:r>
              <a:rPr lang="en-US" b="1" u="sng" dirty="0"/>
              <a:t>jurisdiction(s)</a:t>
            </a:r>
            <a:r>
              <a:rPr lang="en-US" u="sng" dirty="0"/>
              <a:t> </a:t>
            </a:r>
            <a:r>
              <a:rPr lang="en-US" b="1" u="sng" dirty="0"/>
              <a:t>in which electronic evidence is stored</a:t>
            </a:r>
            <a:r>
              <a:rPr lang="en-US" dirty="0"/>
              <a:t> &amp; which legal regime(s) will apply</a:t>
            </a:r>
          </a:p>
          <a:p>
            <a:pPr algn="just">
              <a:lnSpc>
                <a:spcPct val="110000"/>
              </a:lnSpc>
              <a:spcBef>
                <a:spcPts val="600"/>
              </a:spcBef>
              <a:spcAft>
                <a:spcPts val="1200"/>
              </a:spcAft>
            </a:pPr>
            <a:r>
              <a:rPr lang="en-US" dirty="0"/>
              <a:t>Unclear </a:t>
            </a:r>
            <a:r>
              <a:rPr lang="en-US" b="1" u="sng" dirty="0"/>
              <a:t>which rules of access will apply</a:t>
            </a:r>
            <a:r>
              <a:rPr lang="en-US" dirty="0"/>
              <a:t> (e.g. whether location of headquarters or subsidiary of service provider , location of suspect subscriber or location where services were subscribed to be considered)</a:t>
            </a:r>
          </a:p>
          <a:p>
            <a:pPr algn="just">
              <a:lnSpc>
                <a:spcPct val="110000"/>
              </a:lnSpc>
              <a:spcBef>
                <a:spcPts val="600"/>
              </a:spcBef>
              <a:spcAft>
                <a:spcPts val="1200"/>
              </a:spcAft>
            </a:pPr>
            <a:r>
              <a:rPr lang="en-US" dirty="0"/>
              <a:t>Service providers may be under </a:t>
            </a:r>
            <a:r>
              <a:rPr lang="en-US" b="1" u="sng" dirty="0"/>
              <a:t>different layers of jurisdiction for various legal aspects</a:t>
            </a:r>
            <a:r>
              <a:rPr lang="en-US" dirty="0"/>
              <a:t> related to its services (e.g. IP, tax, data protection </a:t>
            </a:r>
            <a:r>
              <a:rPr lang="en-US" dirty="0" err="1"/>
              <a:t>etc</a:t>
            </a:r>
            <a:r>
              <a:rPr lang="en-US" dirty="0" smtClean="0"/>
              <a:t>).</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16</a:t>
            </a:fld>
            <a:endParaRPr lang="en-US"/>
          </a:p>
        </p:txBody>
      </p:sp>
      <p:sp>
        <p:nvSpPr>
          <p:cNvPr id="5" name="Title 4"/>
          <p:cNvSpPr>
            <a:spLocks noGrp="1"/>
          </p:cNvSpPr>
          <p:nvPr>
            <p:ph type="title"/>
          </p:nvPr>
        </p:nvSpPr>
        <p:spPr/>
        <p:txBody>
          <a:bodyPr/>
          <a:lstStyle/>
          <a:p>
            <a:r>
              <a:rPr lang="en-US" b="1" dirty="0" smtClean="0"/>
              <a:t>The challenges of the evidence in the cloud</a:t>
            </a:r>
            <a:endParaRPr lang="en-US" b="1" dirty="0"/>
          </a:p>
        </p:txBody>
      </p:sp>
    </p:spTree>
    <p:extLst>
      <p:ext uri="{BB962C8B-B14F-4D97-AF65-F5344CB8AC3E}">
        <p14:creationId xmlns:p14="http://schemas.microsoft.com/office/powerpoint/2010/main" val="30110107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17</a:t>
            </a:fld>
            <a:endParaRPr lang="en-US"/>
          </a:p>
        </p:txBody>
      </p:sp>
    </p:spTree>
    <p:extLst>
      <p:ext uri="{BB962C8B-B14F-4D97-AF65-F5344CB8AC3E}">
        <p14:creationId xmlns:p14="http://schemas.microsoft.com/office/powerpoint/2010/main" val="286480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9994"/>
            <a:ext cx="8229600" cy="1735231"/>
          </a:xfrm>
        </p:spPr>
        <p:txBody>
          <a:bodyPr/>
          <a:lstStyle/>
          <a:p>
            <a:r>
              <a:rPr lang="en-GB" b="1" dirty="0" smtClean="0"/>
              <a:t>Part Two</a:t>
            </a:r>
            <a:br>
              <a:rPr lang="en-GB" b="1" dirty="0" smtClean="0"/>
            </a:br>
            <a:r>
              <a:rPr lang="en-GB" b="1" dirty="0" smtClean="0"/>
              <a:t>Access to Data held by Domestic Service Providers</a:t>
            </a:r>
            <a:br>
              <a:rPr lang="en-GB" b="1" dirty="0" smtClean="0"/>
            </a:b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18</a:t>
            </a:fld>
            <a:endParaRPr lang="en-US"/>
          </a:p>
        </p:txBody>
      </p:sp>
    </p:spTree>
    <p:extLst>
      <p:ext uri="{BB962C8B-B14F-4D97-AF65-F5344CB8AC3E}">
        <p14:creationId xmlns:p14="http://schemas.microsoft.com/office/powerpoint/2010/main" val="531552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Levels of Cooperation</a:t>
            </a:r>
            <a:endParaRPr lang="en-U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482223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19</a:t>
            </a:fld>
            <a:endParaRPr lang="en-US"/>
          </a:p>
        </p:txBody>
      </p:sp>
    </p:spTree>
    <p:extLst>
      <p:ext uri="{BB962C8B-B14F-4D97-AF65-F5344CB8AC3E}">
        <p14:creationId xmlns:p14="http://schemas.microsoft.com/office/powerpoint/2010/main" val="27829374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en-US" sz="3400" b="1" dirty="0" smtClean="0"/>
              <a:t>Agenda</a:t>
            </a:r>
            <a:endParaRPr lang="en-US" sz="3400" b="1" dirty="0"/>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en-US" sz="2000" b="1" dirty="0" smtClean="0"/>
              <a:t>Part One – Introduction </a:t>
            </a:r>
          </a:p>
          <a:p>
            <a:pPr lvl="1">
              <a:buFont typeface="Arial"/>
              <a:buChar char="•"/>
            </a:pPr>
            <a:r>
              <a:rPr lang="en-US" sz="1800" dirty="0" smtClean="0"/>
              <a:t>Definitions: </a:t>
            </a:r>
          </a:p>
          <a:p>
            <a:pPr lvl="2"/>
            <a:r>
              <a:rPr lang="en-US" sz="1600" dirty="0" smtClean="0"/>
              <a:t>Electronic evidence</a:t>
            </a:r>
          </a:p>
          <a:p>
            <a:pPr lvl="2"/>
            <a:r>
              <a:rPr lang="en-US" sz="1600" dirty="0" smtClean="0"/>
              <a:t>Types of Data</a:t>
            </a:r>
          </a:p>
          <a:p>
            <a:pPr lvl="2"/>
            <a:r>
              <a:rPr lang="en-US" sz="1600" dirty="0" smtClean="0"/>
              <a:t>Service Provider</a:t>
            </a:r>
          </a:p>
          <a:p>
            <a:pPr lvl="1"/>
            <a:r>
              <a:rPr lang="en-US" sz="1800" dirty="0" smtClean="0"/>
              <a:t>Cloud Evidence Group</a:t>
            </a:r>
          </a:p>
          <a:p>
            <a:pPr lvl="2"/>
            <a:r>
              <a:rPr lang="en-US" sz="1600" dirty="0" smtClean="0"/>
              <a:t>Objectives</a:t>
            </a:r>
          </a:p>
          <a:p>
            <a:pPr lvl="2"/>
            <a:r>
              <a:rPr lang="en-US" sz="1600" dirty="0" smtClean="0"/>
              <a:t>Problems with cloud evidence</a:t>
            </a:r>
          </a:p>
          <a:p>
            <a:pPr>
              <a:buFont typeface="Arial"/>
              <a:buChar char="•"/>
            </a:pPr>
            <a:r>
              <a:rPr lang="en-US" sz="2000" b="1" dirty="0" smtClean="0"/>
              <a:t>Part Two – Access to Data Held by Domestic Service Providers</a:t>
            </a:r>
          </a:p>
          <a:p>
            <a:pPr lvl="1"/>
            <a:r>
              <a:rPr lang="en-US" sz="1800" dirty="0" smtClean="0"/>
              <a:t>Levels of Cooperation</a:t>
            </a:r>
          </a:p>
          <a:p>
            <a:pPr lvl="2"/>
            <a:r>
              <a:rPr lang="en-US" sz="1600" dirty="0" smtClean="0"/>
              <a:t>Compulsory Cooperation</a:t>
            </a:r>
          </a:p>
          <a:p>
            <a:pPr lvl="3">
              <a:buFont typeface="Arial"/>
              <a:buChar char="•"/>
            </a:pPr>
            <a:r>
              <a:rPr lang="en-US" sz="1600" dirty="0" smtClean="0"/>
              <a:t>Conditions and Safeguards</a:t>
            </a:r>
          </a:p>
          <a:p>
            <a:pPr lvl="3">
              <a:buFont typeface="Arial"/>
              <a:buChar char="•"/>
            </a:pPr>
            <a:r>
              <a:rPr lang="en-US" sz="1600" dirty="0" smtClean="0"/>
              <a:t>Expedited preservation</a:t>
            </a:r>
          </a:p>
          <a:p>
            <a:pPr lvl="3">
              <a:buFont typeface="Arial"/>
              <a:buChar char="•"/>
            </a:pPr>
            <a:r>
              <a:rPr lang="en-US" sz="1600" dirty="0" smtClean="0"/>
              <a:t>Partial disclosure</a:t>
            </a:r>
          </a:p>
          <a:p>
            <a:pPr lvl="3">
              <a:buFont typeface="Arial"/>
              <a:buChar char="•"/>
            </a:pPr>
            <a:r>
              <a:rPr lang="en-US" sz="1600" dirty="0" smtClean="0"/>
              <a:t>Production orders</a:t>
            </a:r>
          </a:p>
          <a:p>
            <a:pPr lvl="3">
              <a:buFont typeface="Arial"/>
              <a:buChar char="•"/>
            </a:pPr>
            <a:r>
              <a:rPr lang="en-US" sz="1600" dirty="0" smtClean="0"/>
              <a:t>Real-time collection of traffic data</a:t>
            </a:r>
          </a:p>
          <a:p>
            <a:pPr lvl="3">
              <a:buFont typeface="Arial"/>
              <a:buChar char="•"/>
            </a:pPr>
            <a:r>
              <a:rPr lang="en-US" sz="1600" dirty="0" smtClean="0"/>
              <a:t>Interception of content data</a:t>
            </a:r>
          </a:p>
          <a:p>
            <a:pPr lvl="2"/>
            <a:r>
              <a:rPr lang="en-US" sz="1600" dirty="0" smtClean="0"/>
              <a:t>Voluntary Cooperation</a:t>
            </a:r>
          </a:p>
        </p:txBody>
      </p:sp>
      <p:sp>
        <p:nvSpPr>
          <p:cNvPr id="4" name="Slide Number Placeholder 3"/>
          <p:cNvSpPr>
            <a:spLocks noGrp="1"/>
          </p:cNvSpPr>
          <p:nvPr>
            <p:ph type="sldNum" sz="quarter" idx="12"/>
          </p:nvPr>
        </p:nvSpPr>
        <p:spPr/>
        <p:txBody>
          <a:bodyPr/>
          <a:lstStyle/>
          <a:p>
            <a:fld id="{CBD56858-EB0B-D04D-B23C-7A827FD60C9F}" type="slidenum">
              <a:rPr lang="en-US" smtClean="0"/>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4062"/>
          </a:xfrm>
        </p:spPr>
        <p:txBody>
          <a:bodyPr/>
          <a:lstStyle/>
          <a:p>
            <a:r>
              <a:rPr lang="en-US" sz="3400" b="1" dirty="0" smtClean="0"/>
              <a:t>Compulsory Cooperation</a:t>
            </a:r>
            <a:endParaRPr lang="en-US" sz="3400" b="1" dirty="0"/>
          </a:p>
        </p:txBody>
      </p:sp>
      <p:sp>
        <p:nvSpPr>
          <p:cNvPr id="3" name="Content Placeholder 2"/>
          <p:cNvSpPr>
            <a:spLocks noGrp="1"/>
          </p:cNvSpPr>
          <p:nvPr>
            <p:ph idx="1"/>
          </p:nvPr>
        </p:nvSpPr>
        <p:spPr>
          <a:xfrm>
            <a:off x="457200" y="1440493"/>
            <a:ext cx="8229600" cy="4685670"/>
          </a:xfrm>
        </p:spPr>
        <p:txBody>
          <a:bodyPr>
            <a:normAutofit/>
          </a:bodyPr>
          <a:lstStyle/>
          <a:p>
            <a:pPr algn="just"/>
            <a:r>
              <a:rPr lang="en-US" b="1" u="sng" dirty="0" smtClean="0"/>
              <a:t>Mandated through exercise of procedural powers</a:t>
            </a:r>
            <a:r>
              <a:rPr lang="en-US" dirty="0" smtClean="0"/>
              <a:t> of law enforcement and/or judiciary</a:t>
            </a:r>
          </a:p>
          <a:p>
            <a:pPr lvl="1" algn="just"/>
            <a:r>
              <a:rPr lang="en-US" dirty="0" smtClean="0"/>
              <a:t>Expedited preservation of stored data</a:t>
            </a:r>
          </a:p>
          <a:p>
            <a:pPr lvl="1" algn="just"/>
            <a:r>
              <a:rPr lang="en-US" dirty="0" smtClean="0"/>
              <a:t>Expedited preservation &amp; partial disclosure of traffic data</a:t>
            </a:r>
          </a:p>
          <a:p>
            <a:pPr lvl="1" algn="just"/>
            <a:r>
              <a:rPr lang="en-US" dirty="0" smtClean="0"/>
              <a:t>Search and seisure</a:t>
            </a:r>
          </a:p>
          <a:p>
            <a:pPr lvl="1" algn="just"/>
            <a:r>
              <a:rPr lang="en-US" dirty="0" smtClean="0"/>
              <a:t>Production orders</a:t>
            </a:r>
          </a:p>
          <a:p>
            <a:pPr lvl="1" algn="just"/>
            <a:r>
              <a:rPr lang="en-US" dirty="0" smtClean="0"/>
              <a:t>Real-time collection of traffic data</a:t>
            </a:r>
          </a:p>
          <a:p>
            <a:pPr lvl="1" algn="just"/>
            <a:r>
              <a:rPr lang="en-US" dirty="0" smtClean="0"/>
              <a:t>Interception of content data</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20</a:t>
            </a:fld>
            <a:endParaRPr lang="en-US"/>
          </a:p>
        </p:txBody>
      </p:sp>
    </p:spTree>
    <p:extLst>
      <p:ext uri="{BB962C8B-B14F-4D97-AF65-F5344CB8AC3E}">
        <p14:creationId xmlns:p14="http://schemas.microsoft.com/office/powerpoint/2010/main" val="35003394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8364"/>
            <a:ext cx="8597900" cy="1105468"/>
          </a:xfrm>
        </p:spPr>
        <p:txBody>
          <a:bodyPr/>
          <a:lstStyle/>
          <a:p>
            <a:r>
              <a:rPr lang="en-US" sz="3400" b="1" dirty="0" smtClean="0"/>
              <a:t>Expedited Preservation of Stored Computer Data</a:t>
            </a:r>
            <a:endParaRPr lang="en-US" sz="3400" b="1" dirty="0"/>
          </a:p>
        </p:txBody>
      </p:sp>
      <p:sp>
        <p:nvSpPr>
          <p:cNvPr id="3" name="Content Placeholder 2"/>
          <p:cNvSpPr>
            <a:spLocks noGrp="1"/>
          </p:cNvSpPr>
          <p:nvPr>
            <p:ph idx="1"/>
          </p:nvPr>
        </p:nvSpPr>
        <p:spPr>
          <a:xfrm>
            <a:off x="457200" y="1803747"/>
            <a:ext cx="8394700" cy="4552603"/>
          </a:xfrm>
        </p:spPr>
        <p:txBody>
          <a:bodyPr>
            <a:normAutofit/>
          </a:bodyPr>
          <a:lstStyle/>
          <a:p>
            <a:pPr marL="0" indent="0" algn="just">
              <a:buNone/>
            </a:pPr>
            <a:r>
              <a:rPr lang="en-US" dirty="0"/>
              <a:t>[trainer to insert corresponding provision in domestic law]</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21</a:t>
            </a:fld>
            <a:endParaRPr lang="en-US" dirty="0"/>
          </a:p>
        </p:txBody>
      </p:sp>
    </p:spTree>
    <p:extLst>
      <p:ext uri="{BB962C8B-B14F-4D97-AF65-F5344CB8AC3E}">
        <p14:creationId xmlns:p14="http://schemas.microsoft.com/office/powerpoint/2010/main" val="1878861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053910"/>
          </a:xfrm>
        </p:spPr>
        <p:txBody>
          <a:bodyPr/>
          <a:lstStyle/>
          <a:p>
            <a:r>
              <a:rPr lang="en-US" sz="3400" b="1" dirty="0" smtClean="0"/>
              <a:t>Ordering service providers to preserve data</a:t>
            </a:r>
            <a:endParaRPr lang="en-US" sz="3400" b="1" dirty="0"/>
          </a:p>
        </p:txBody>
      </p:sp>
      <p:sp>
        <p:nvSpPr>
          <p:cNvPr id="3" name="Content Placeholder 2"/>
          <p:cNvSpPr>
            <a:spLocks noGrp="1"/>
          </p:cNvSpPr>
          <p:nvPr>
            <p:ph idx="1"/>
          </p:nvPr>
        </p:nvSpPr>
        <p:spPr>
          <a:xfrm>
            <a:off x="457200" y="1628383"/>
            <a:ext cx="8394700" cy="4910203"/>
          </a:xfrm>
        </p:spPr>
        <p:txBody>
          <a:bodyPr>
            <a:normAutofit/>
          </a:bodyPr>
          <a:lstStyle/>
          <a:p>
            <a:pPr algn="just"/>
            <a:r>
              <a:rPr lang="en-US" sz="2800" dirty="0" smtClean="0"/>
              <a:t>Power </a:t>
            </a:r>
            <a:r>
              <a:rPr lang="en-US" sz="2800" b="1" u="sng" dirty="0" smtClean="0"/>
              <a:t>limited to preservation</a:t>
            </a:r>
            <a:r>
              <a:rPr lang="en-US" sz="2800" dirty="0" smtClean="0"/>
              <a:t> (and not retention) of stored data</a:t>
            </a:r>
          </a:p>
          <a:p>
            <a:pPr algn="just"/>
            <a:endParaRPr lang="en-US" sz="2800" dirty="0"/>
          </a:p>
          <a:p>
            <a:pPr algn="just"/>
            <a:r>
              <a:rPr lang="en-US" sz="2800" dirty="0" smtClean="0"/>
              <a:t>Power to be exercised with respect to </a:t>
            </a:r>
            <a:r>
              <a:rPr lang="en-US" sz="2800" b="1" u="sng" dirty="0" smtClean="0"/>
              <a:t>specific criminal investigation/proceeding</a:t>
            </a:r>
          </a:p>
          <a:p>
            <a:pPr algn="just"/>
            <a:endParaRPr lang="en-US" sz="2800" dirty="0"/>
          </a:p>
          <a:p>
            <a:pPr algn="just"/>
            <a:r>
              <a:rPr lang="en-US" sz="2800" dirty="0" smtClean="0"/>
              <a:t>Power to make </a:t>
            </a:r>
            <a:r>
              <a:rPr lang="en-US" sz="2800" b="1" u="sng" dirty="0" smtClean="0"/>
              <a:t>order to</a:t>
            </a:r>
            <a:r>
              <a:rPr lang="en-US" sz="2800" dirty="0" smtClean="0"/>
              <a:t> any person (including </a:t>
            </a:r>
            <a:r>
              <a:rPr lang="en-US" sz="2800" b="1" u="sng" dirty="0" smtClean="0"/>
              <a:t>private service providers</a:t>
            </a:r>
            <a:r>
              <a:rPr lang="en-US" sz="2800" dirty="0" smtClean="0"/>
              <a:t>) to </a:t>
            </a:r>
            <a:r>
              <a:rPr lang="en-US" sz="2800" b="1" u="sng" dirty="0" smtClean="0"/>
              <a:t>preserve stored data </a:t>
            </a:r>
            <a:r>
              <a:rPr lang="en-US" sz="2800" dirty="0" smtClean="0"/>
              <a:t>in their </a:t>
            </a:r>
            <a:r>
              <a:rPr lang="en-US" sz="2800" b="1" u="sng" dirty="0" smtClean="0"/>
              <a:t>possession or control</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22</a:t>
            </a:fld>
            <a:endParaRPr lang="en-US" dirty="0"/>
          </a:p>
        </p:txBody>
      </p:sp>
    </p:spTree>
    <p:extLst>
      <p:ext uri="{BB962C8B-B14F-4D97-AF65-F5344CB8AC3E}">
        <p14:creationId xmlns:p14="http://schemas.microsoft.com/office/powerpoint/2010/main" val="38933010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Ordering service providers to preserve data</a:t>
            </a:r>
            <a:endParaRPr lang="en-US" sz="3400" b="1" dirty="0"/>
          </a:p>
        </p:txBody>
      </p:sp>
      <p:sp>
        <p:nvSpPr>
          <p:cNvPr id="3" name="Content Placeholder 2"/>
          <p:cNvSpPr>
            <a:spLocks noGrp="1"/>
          </p:cNvSpPr>
          <p:nvPr>
            <p:ph idx="1"/>
          </p:nvPr>
        </p:nvSpPr>
        <p:spPr>
          <a:xfrm>
            <a:off x="375781" y="1480268"/>
            <a:ext cx="8348597" cy="4888216"/>
          </a:xfrm>
        </p:spPr>
        <p:txBody>
          <a:bodyPr>
            <a:normAutofit fontScale="85000" lnSpcReduction="20000"/>
          </a:bodyPr>
          <a:lstStyle/>
          <a:p>
            <a:pPr algn="just">
              <a:spcBef>
                <a:spcPts val="600"/>
              </a:spcBef>
              <a:spcAft>
                <a:spcPts val="1200"/>
              </a:spcAft>
            </a:pPr>
            <a:r>
              <a:rPr lang="en-US" dirty="0" smtClean="0"/>
              <a:t>Application may be required to state </a:t>
            </a:r>
            <a:r>
              <a:rPr lang="en-US" b="1" u="sng" dirty="0" smtClean="0"/>
              <a:t>grounds </a:t>
            </a:r>
            <a:r>
              <a:rPr lang="en-US" dirty="0" smtClean="0"/>
              <a:t>to believe data is </a:t>
            </a:r>
            <a:r>
              <a:rPr lang="en-US" b="1" u="sng" dirty="0" smtClean="0"/>
              <a:t>vulnerable to loss or modification</a:t>
            </a:r>
          </a:p>
          <a:p>
            <a:pPr algn="just">
              <a:spcBef>
                <a:spcPts val="600"/>
              </a:spcBef>
              <a:spcAft>
                <a:spcPts val="1200"/>
              </a:spcAft>
            </a:pPr>
            <a:r>
              <a:rPr lang="en-US" dirty="0" smtClean="0"/>
              <a:t>Order </a:t>
            </a:r>
            <a:r>
              <a:rPr lang="en-US" dirty="0"/>
              <a:t>should </a:t>
            </a:r>
            <a:r>
              <a:rPr lang="en-US" b="1" u="sng" dirty="0"/>
              <a:t>clearly specify which data</a:t>
            </a:r>
            <a:r>
              <a:rPr lang="en-US" dirty="0"/>
              <a:t> </a:t>
            </a:r>
            <a:r>
              <a:rPr lang="en-US" dirty="0" smtClean="0"/>
              <a:t>in possession or control of the service provider is the </a:t>
            </a:r>
            <a:r>
              <a:rPr lang="en-US" dirty="0"/>
              <a:t>subject of the order</a:t>
            </a:r>
          </a:p>
          <a:p>
            <a:pPr algn="just">
              <a:spcBef>
                <a:spcPts val="600"/>
              </a:spcBef>
              <a:spcAft>
                <a:spcPts val="1200"/>
              </a:spcAft>
            </a:pPr>
            <a:r>
              <a:rPr lang="en-US" dirty="0"/>
              <a:t>Order should specify whether private service providers are to also “</a:t>
            </a:r>
            <a:r>
              <a:rPr lang="en-US" b="1" u="sng" dirty="0"/>
              <a:t>freeze</a:t>
            </a:r>
            <a:r>
              <a:rPr lang="en-US" dirty="0"/>
              <a:t>” </a:t>
            </a:r>
            <a:r>
              <a:rPr lang="en-US" b="1" u="sng" dirty="0"/>
              <a:t>data</a:t>
            </a:r>
          </a:p>
          <a:p>
            <a:pPr algn="just">
              <a:spcBef>
                <a:spcPts val="600"/>
              </a:spcBef>
              <a:spcAft>
                <a:spcPts val="1200"/>
              </a:spcAft>
            </a:pPr>
            <a:r>
              <a:rPr lang="en-US" dirty="0"/>
              <a:t>Order should specify whether the private service provider is </a:t>
            </a:r>
            <a:r>
              <a:rPr lang="en-US" b="1" u="sng" dirty="0"/>
              <a:t>required to keep order confidential</a:t>
            </a:r>
          </a:p>
          <a:p>
            <a:pPr algn="just">
              <a:spcBef>
                <a:spcPts val="600"/>
              </a:spcBef>
              <a:spcAft>
                <a:spcPts val="1200"/>
              </a:spcAft>
            </a:pPr>
            <a:r>
              <a:rPr lang="en-US" dirty="0"/>
              <a:t>Order should specify a </a:t>
            </a:r>
            <a:r>
              <a:rPr lang="en-US" b="1" u="sng" dirty="0"/>
              <a:t>definite time period</a:t>
            </a:r>
            <a:r>
              <a:rPr lang="en-US" dirty="0"/>
              <a:t> for which preservation is being </a:t>
            </a:r>
            <a:r>
              <a:rPr lang="en-US" dirty="0" smtClean="0"/>
              <a:t>ordered</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23</a:t>
            </a:fld>
            <a:endParaRPr lang="en-US" dirty="0"/>
          </a:p>
        </p:txBody>
      </p:sp>
    </p:spTree>
    <p:extLst>
      <p:ext uri="{BB962C8B-B14F-4D97-AF65-F5344CB8AC3E}">
        <p14:creationId xmlns:p14="http://schemas.microsoft.com/office/powerpoint/2010/main" val="19300670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8490"/>
            <a:ext cx="8597900" cy="1132764"/>
          </a:xfrm>
        </p:spPr>
        <p:txBody>
          <a:bodyPr/>
          <a:lstStyle/>
          <a:p>
            <a:r>
              <a:rPr lang="en-US" sz="3400" b="1" dirty="0" smtClean="0"/>
              <a:t>Expedited Preservation &amp; Partial Disclosure of Traffic Data</a:t>
            </a:r>
            <a:endParaRPr lang="en-US" sz="3400" b="1" dirty="0"/>
          </a:p>
        </p:txBody>
      </p:sp>
      <p:sp>
        <p:nvSpPr>
          <p:cNvPr id="3" name="Content Placeholder 2"/>
          <p:cNvSpPr>
            <a:spLocks noGrp="1"/>
          </p:cNvSpPr>
          <p:nvPr>
            <p:ph idx="1"/>
          </p:nvPr>
        </p:nvSpPr>
        <p:spPr>
          <a:xfrm>
            <a:off x="457200" y="1778696"/>
            <a:ext cx="8229600" cy="4723704"/>
          </a:xfrm>
        </p:spPr>
        <p:txBody>
          <a:bodyPr>
            <a:normAutofit/>
          </a:bodyPr>
          <a:lstStyle/>
          <a:p>
            <a:pPr marL="0" indent="0" algn="just">
              <a:buNone/>
            </a:pPr>
            <a:r>
              <a:rPr lang="en-US" dirty="0"/>
              <a:t>[trainer to insert corresponding provision in domestic law]</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24</a:t>
            </a:fld>
            <a:endParaRPr lang="en-US" dirty="0"/>
          </a:p>
        </p:txBody>
      </p:sp>
    </p:spTree>
    <p:extLst>
      <p:ext uri="{BB962C8B-B14F-4D97-AF65-F5344CB8AC3E}">
        <p14:creationId xmlns:p14="http://schemas.microsoft.com/office/powerpoint/2010/main" val="37830017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5659"/>
            <a:ext cx="8597900" cy="1086253"/>
          </a:xfrm>
        </p:spPr>
        <p:txBody>
          <a:bodyPr/>
          <a:lstStyle/>
          <a:p>
            <a:r>
              <a:rPr lang="en-US" sz="3400" b="1" dirty="0" smtClean="0"/>
              <a:t>Ordering service providers to disclose partial traffic data</a:t>
            </a:r>
            <a:endParaRPr lang="en-US" sz="3400" b="1" dirty="0"/>
          </a:p>
        </p:txBody>
      </p:sp>
      <p:sp>
        <p:nvSpPr>
          <p:cNvPr id="3" name="Content Placeholder 2"/>
          <p:cNvSpPr>
            <a:spLocks noGrp="1"/>
          </p:cNvSpPr>
          <p:nvPr>
            <p:ph idx="1"/>
          </p:nvPr>
        </p:nvSpPr>
        <p:spPr>
          <a:xfrm>
            <a:off x="441434" y="1891430"/>
            <a:ext cx="8229600" cy="4346532"/>
          </a:xfrm>
        </p:spPr>
        <p:txBody>
          <a:bodyPr>
            <a:normAutofit/>
          </a:bodyPr>
          <a:lstStyle/>
          <a:p>
            <a:pPr algn="just"/>
            <a:r>
              <a:rPr lang="en-US" dirty="0" smtClean="0"/>
              <a:t>Power mandates service providers to cooperate with law enforcement by:</a:t>
            </a:r>
          </a:p>
          <a:p>
            <a:pPr lvl="1" algn="just"/>
            <a:r>
              <a:rPr lang="en-US" dirty="0" smtClean="0"/>
              <a:t>Expeditiously preserving stored traffic data from past communications </a:t>
            </a:r>
          </a:p>
          <a:p>
            <a:pPr lvl="1" algn="just"/>
            <a:r>
              <a:rPr lang="en-US" dirty="0" smtClean="0"/>
              <a:t>Partially disclosing traffic data to identify </a:t>
            </a:r>
            <a:r>
              <a:rPr lang="en-US" dirty="0"/>
              <a:t>other service providers involved in transmission of specified communications </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25</a:t>
            </a:fld>
            <a:endParaRPr lang="en-US" dirty="0"/>
          </a:p>
        </p:txBody>
      </p:sp>
    </p:spTree>
    <p:extLst>
      <p:ext uri="{BB962C8B-B14F-4D97-AF65-F5344CB8AC3E}">
        <p14:creationId xmlns:p14="http://schemas.microsoft.com/office/powerpoint/2010/main" val="4191994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Ordering service providers to disclose partial traffic data</a:t>
            </a:r>
          </a:p>
        </p:txBody>
      </p:sp>
      <p:sp>
        <p:nvSpPr>
          <p:cNvPr id="3" name="Content Placeholder 2"/>
          <p:cNvSpPr>
            <a:spLocks noGrp="1"/>
          </p:cNvSpPr>
          <p:nvPr>
            <p:ph idx="1"/>
          </p:nvPr>
        </p:nvSpPr>
        <p:spPr>
          <a:xfrm>
            <a:off x="457200" y="2079321"/>
            <a:ext cx="8229600" cy="4046842"/>
          </a:xfrm>
        </p:spPr>
        <p:txBody>
          <a:bodyPr>
            <a:normAutofit fontScale="92500"/>
          </a:bodyPr>
          <a:lstStyle/>
          <a:p>
            <a:pPr algn="just"/>
            <a:r>
              <a:rPr lang="en-US" b="1" u="sng" dirty="0" smtClean="0"/>
              <a:t>Single order</a:t>
            </a:r>
            <a:r>
              <a:rPr lang="en-US" b="1" dirty="0" smtClean="0"/>
              <a:t> </a:t>
            </a:r>
            <a:r>
              <a:rPr lang="en-US" dirty="0" smtClean="0"/>
              <a:t>may </a:t>
            </a:r>
            <a:r>
              <a:rPr lang="en-US" dirty="0"/>
              <a:t>bind </a:t>
            </a:r>
            <a:r>
              <a:rPr lang="en-US" b="1" u="sng" dirty="0"/>
              <a:t>different service providers </a:t>
            </a:r>
            <a:r>
              <a:rPr lang="en-US" dirty="0"/>
              <a:t>involved in the transmission of a communication </a:t>
            </a:r>
            <a:r>
              <a:rPr lang="en-US" b="1" u="sng" dirty="0"/>
              <a:t>even if not </a:t>
            </a:r>
            <a:r>
              <a:rPr lang="en-US" b="1" u="sng" dirty="0" smtClean="0"/>
              <a:t>identified at time of order</a:t>
            </a:r>
          </a:p>
          <a:p>
            <a:pPr algn="just"/>
            <a:r>
              <a:rPr lang="en-US" dirty="0" smtClean="0"/>
              <a:t>Order may be </a:t>
            </a:r>
            <a:r>
              <a:rPr lang="en-US" b="1" u="sng" dirty="0" smtClean="0"/>
              <a:t>served sequentially on service providers</a:t>
            </a:r>
            <a:r>
              <a:rPr lang="en-US" b="1" dirty="0" smtClean="0"/>
              <a:t> </a:t>
            </a:r>
            <a:r>
              <a:rPr lang="en-US" dirty="0" smtClean="0"/>
              <a:t>as they are identified</a:t>
            </a:r>
          </a:p>
          <a:p>
            <a:pPr algn="just"/>
            <a:r>
              <a:rPr lang="en-US" dirty="0" smtClean="0"/>
              <a:t>Order may require each private service </a:t>
            </a:r>
            <a:r>
              <a:rPr lang="en-US" dirty="0"/>
              <a:t>provider to </a:t>
            </a:r>
            <a:r>
              <a:rPr lang="en-US" b="1" u="sng" dirty="0"/>
              <a:t>disclose sufficient </a:t>
            </a:r>
            <a:r>
              <a:rPr lang="en-US" b="1" u="sng" dirty="0" smtClean="0"/>
              <a:t>amounts </a:t>
            </a:r>
            <a:r>
              <a:rPr lang="en-US" b="1" u="sng" dirty="0"/>
              <a:t>of information to identify other service providers</a:t>
            </a:r>
            <a:r>
              <a:rPr lang="en-US" dirty="0"/>
              <a:t> </a:t>
            </a:r>
            <a:r>
              <a:rPr lang="en-US" dirty="0" smtClean="0"/>
              <a:t>involved</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26</a:t>
            </a:fld>
            <a:endParaRPr lang="en-US" dirty="0"/>
          </a:p>
        </p:txBody>
      </p:sp>
    </p:spTree>
    <p:extLst>
      <p:ext uri="{BB962C8B-B14F-4D97-AF65-F5344CB8AC3E}">
        <p14:creationId xmlns:p14="http://schemas.microsoft.com/office/powerpoint/2010/main" val="17701980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smtClean="0"/>
              <a:t>Production Orders</a:t>
            </a:r>
            <a:endParaRPr lang="en-US" sz="3400" b="1" dirty="0"/>
          </a:p>
        </p:txBody>
      </p:sp>
      <p:sp>
        <p:nvSpPr>
          <p:cNvPr id="3" name="Content Placeholder 2"/>
          <p:cNvSpPr>
            <a:spLocks noGrp="1"/>
          </p:cNvSpPr>
          <p:nvPr>
            <p:ph idx="1"/>
          </p:nvPr>
        </p:nvSpPr>
        <p:spPr>
          <a:xfrm>
            <a:off x="457200" y="1164920"/>
            <a:ext cx="8229600" cy="5191429"/>
          </a:xfrm>
        </p:spPr>
        <p:txBody>
          <a:bodyPr>
            <a:normAutofit/>
          </a:bodyPr>
          <a:lstStyle/>
          <a:p>
            <a:pPr marL="0" indent="0" algn="just">
              <a:buNone/>
            </a:pPr>
            <a:r>
              <a:rPr lang="en-US" dirty="0"/>
              <a:t>[trainer </a:t>
            </a:r>
            <a:r>
              <a:rPr lang="en-US" dirty="0" smtClean="0"/>
              <a:t>to insert corresponding </a:t>
            </a:r>
            <a:r>
              <a:rPr lang="en-US" dirty="0"/>
              <a:t>provision in domestic law]</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27</a:t>
            </a:fld>
            <a:endParaRPr lang="en-US" dirty="0"/>
          </a:p>
        </p:txBody>
      </p:sp>
    </p:spTree>
    <p:extLst>
      <p:ext uri="{BB962C8B-B14F-4D97-AF65-F5344CB8AC3E}">
        <p14:creationId xmlns:p14="http://schemas.microsoft.com/office/powerpoint/2010/main" val="14368870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smtClean="0"/>
              <a:t>Ordering service providers to produce data</a:t>
            </a:r>
            <a:endParaRPr lang="en-US" sz="3400" b="1" dirty="0"/>
          </a:p>
        </p:txBody>
      </p:sp>
      <p:sp>
        <p:nvSpPr>
          <p:cNvPr id="3" name="Content Placeholder 2"/>
          <p:cNvSpPr>
            <a:spLocks noGrp="1"/>
          </p:cNvSpPr>
          <p:nvPr>
            <p:ph idx="1"/>
          </p:nvPr>
        </p:nvSpPr>
        <p:spPr>
          <a:xfrm>
            <a:off x="457200" y="1578279"/>
            <a:ext cx="8229600" cy="4379608"/>
          </a:xfrm>
        </p:spPr>
        <p:txBody>
          <a:bodyPr>
            <a:normAutofit fontScale="92500" lnSpcReduction="10000"/>
          </a:bodyPr>
          <a:lstStyle/>
          <a:p>
            <a:pPr algn="just"/>
            <a:r>
              <a:rPr lang="en-US" dirty="0" smtClean="0"/>
              <a:t>Less intrusive than search &amp; seisure of data</a:t>
            </a:r>
          </a:p>
          <a:p>
            <a:pPr algn="just"/>
            <a:endParaRPr lang="en-US" dirty="0"/>
          </a:p>
          <a:p>
            <a:pPr algn="just"/>
            <a:r>
              <a:rPr lang="en-US" dirty="0" smtClean="0"/>
              <a:t>Less onerous than search &amp; seisure of data</a:t>
            </a:r>
          </a:p>
          <a:p>
            <a:pPr algn="just"/>
            <a:endParaRPr lang="en-US" dirty="0"/>
          </a:p>
          <a:p>
            <a:pPr algn="just"/>
            <a:r>
              <a:rPr lang="en-US" dirty="0" smtClean="0"/>
              <a:t>Empowers competent authority to order production of data that is in the possession or control of a service provider</a:t>
            </a:r>
          </a:p>
          <a:p>
            <a:pPr algn="just"/>
            <a:endParaRPr lang="en-US" dirty="0"/>
          </a:p>
          <a:p>
            <a:pPr algn="just"/>
            <a:r>
              <a:rPr lang="en-US" dirty="0" smtClean="0"/>
              <a:t>Does not create general obligation to retain data</a:t>
            </a:r>
          </a:p>
          <a:p>
            <a:pPr algn="just"/>
            <a:endParaRPr lang="en-US" dirty="0"/>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28</a:t>
            </a:fld>
            <a:endParaRPr lang="en-US" dirty="0"/>
          </a:p>
        </p:txBody>
      </p:sp>
    </p:spTree>
    <p:extLst>
      <p:ext uri="{BB962C8B-B14F-4D97-AF65-F5344CB8AC3E}">
        <p14:creationId xmlns:p14="http://schemas.microsoft.com/office/powerpoint/2010/main" val="1550917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6211"/>
            <a:ext cx="8229600" cy="652462"/>
          </a:xfrm>
        </p:spPr>
        <p:txBody>
          <a:bodyPr/>
          <a:lstStyle/>
          <a:p>
            <a:r>
              <a:rPr lang="en-US" sz="3400" b="1" dirty="0"/>
              <a:t>Ordering service providers to produce data</a:t>
            </a:r>
          </a:p>
        </p:txBody>
      </p:sp>
      <p:sp>
        <p:nvSpPr>
          <p:cNvPr id="3" name="Content Placeholder 2"/>
          <p:cNvSpPr>
            <a:spLocks noGrp="1"/>
          </p:cNvSpPr>
          <p:nvPr>
            <p:ph idx="1"/>
          </p:nvPr>
        </p:nvSpPr>
        <p:spPr>
          <a:xfrm>
            <a:off x="457200" y="1327759"/>
            <a:ext cx="8229600" cy="5047640"/>
          </a:xfrm>
        </p:spPr>
        <p:txBody>
          <a:bodyPr>
            <a:normAutofit fontScale="77500" lnSpcReduction="20000"/>
          </a:bodyPr>
          <a:lstStyle/>
          <a:p>
            <a:pPr algn="just">
              <a:lnSpc>
                <a:spcPct val="110000"/>
              </a:lnSpc>
              <a:spcBef>
                <a:spcPts val="600"/>
              </a:spcBef>
              <a:spcAft>
                <a:spcPts val="1200"/>
              </a:spcAft>
            </a:pPr>
            <a:r>
              <a:rPr lang="en-US" dirty="0" smtClean="0"/>
              <a:t>Order may extend to content data, traffic data or subscriber information</a:t>
            </a:r>
          </a:p>
          <a:p>
            <a:pPr algn="just">
              <a:lnSpc>
                <a:spcPct val="110000"/>
              </a:lnSpc>
              <a:spcBef>
                <a:spcPts val="600"/>
              </a:spcBef>
              <a:spcAft>
                <a:spcPts val="1200"/>
              </a:spcAft>
            </a:pPr>
            <a:r>
              <a:rPr lang="en-US" dirty="0" smtClean="0"/>
              <a:t>Order may only be addressed to persons or service providers in control or possession of data </a:t>
            </a:r>
          </a:p>
          <a:p>
            <a:pPr algn="just">
              <a:lnSpc>
                <a:spcPct val="110000"/>
              </a:lnSpc>
              <a:spcBef>
                <a:spcPts val="600"/>
              </a:spcBef>
              <a:spcAft>
                <a:spcPts val="1200"/>
              </a:spcAft>
            </a:pPr>
            <a:r>
              <a:rPr lang="en-US" dirty="0" smtClean="0"/>
              <a:t>Order </a:t>
            </a:r>
            <a:r>
              <a:rPr lang="en-US" dirty="0"/>
              <a:t>should specify whether the private service provider is required to keep order </a:t>
            </a:r>
            <a:r>
              <a:rPr lang="en-US" dirty="0" smtClean="0"/>
              <a:t>confidential </a:t>
            </a:r>
            <a:endParaRPr lang="en-US" dirty="0"/>
          </a:p>
          <a:p>
            <a:pPr algn="just">
              <a:lnSpc>
                <a:spcPct val="110000"/>
              </a:lnSpc>
              <a:spcBef>
                <a:spcPts val="600"/>
              </a:spcBef>
              <a:spcAft>
                <a:spcPts val="1200"/>
              </a:spcAft>
            </a:pPr>
            <a:r>
              <a:rPr lang="en-US" dirty="0"/>
              <a:t>Order should specify </a:t>
            </a:r>
            <a:r>
              <a:rPr lang="en-US" dirty="0" smtClean="0"/>
              <a:t>how the service provider is to produce data (i.e. storage devices/print outs </a:t>
            </a:r>
            <a:r>
              <a:rPr lang="en-US" dirty="0" err="1" smtClean="0"/>
              <a:t>etc</a:t>
            </a:r>
            <a:r>
              <a:rPr lang="en-US" dirty="0" smtClean="0"/>
              <a:t>)</a:t>
            </a:r>
          </a:p>
          <a:p>
            <a:pPr algn="just">
              <a:lnSpc>
                <a:spcPct val="110000"/>
              </a:lnSpc>
              <a:spcBef>
                <a:spcPts val="600"/>
              </a:spcBef>
              <a:spcAft>
                <a:spcPts val="1200"/>
              </a:spcAft>
            </a:pPr>
            <a:r>
              <a:rPr lang="en-US" dirty="0" smtClean="0"/>
              <a:t>Order must relate to specific subscriber information (e.g. order production of customer address on provision of customer name)</a:t>
            </a:r>
            <a:endParaRPr lang="en-US" dirty="0"/>
          </a:p>
          <a:p>
            <a:pPr algn="just">
              <a:lnSpc>
                <a:spcPct val="110000"/>
              </a:lnSpc>
              <a:spcBef>
                <a:spcPts val="600"/>
              </a:spcBef>
              <a:spcAft>
                <a:spcPts val="1200"/>
              </a:spcAft>
            </a:pPr>
            <a:endParaRPr lang="en-US" dirty="0" smtClean="0"/>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29</a:t>
            </a:fld>
            <a:endParaRPr lang="en-US" dirty="0"/>
          </a:p>
        </p:txBody>
      </p:sp>
    </p:spTree>
    <p:extLst>
      <p:ext uri="{BB962C8B-B14F-4D97-AF65-F5344CB8AC3E}">
        <p14:creationId xmlns:p14="http://schemas.microsoft.com/office/powerpoint/2010/main" val="8185060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944"/>
            <a:ext cx="8229600" cy="565282"/>
          </a:xfrm>
        </p:spPr>
        <p:txBody>
          <a:bodyPr/>
          <a:lstStyle/>
          <a:p>
            <a:r>
              <a:rPr lang="en-US" sz="3400" b="1" dirty="0" smtClean="0"/>
              <a:t>Agenda</a:t>
            </a:r>
            <a:endParaRPr lang="en-US" sz="3400" b="1" dirty="0"/>
          </a:p>
        </p:txBody>
      </p:sp>
      <p:sp>
        <p:nvSpPr>
          <p:cNvPr id="3" name="Content Placeholder 2"/>
          <p:cNvSpPr>
            <a:spLocks noGrp="1"/>
          </p:cNvSpPr>
          <p:nvPr>
            <p:ph idx="1"/>
          </p:nvPr>
        </p:nvSpPr>
        <p:spPr>
          <a:xfrm>
            <a:off x="457200" y="706570"/>
            <a:ext cx="7772400" cy="5860917"/>
          </a:xfrm>
        </p:spPr>
        <p:txBody>
          <a:bodyPr>
            <a:noAutofit/>
          </a:bodyPr>
          <a:lstStyle/>
          <a:p>
            <a:pPr>
              <a:buFont typeface="Arial"/>
              <a:buChar char="•"/>
            </a:pPr>
            <a:r>
              <a:rPr lang="en-US" sz="2000" b="1" dirty="0" smtClean="0"/>
              <a:t>Part Three – Access to Data Held by Multinational Service Providers</a:t>
            </a:r>
          </a:p>
          <a:p>
            <a:pPr lvl="1"/>
            <a:r>
              <a:rPr lang="en-US" sz="1800" dirty="0" smtClean="0"/>
              <a:t>Compulsory Cooperation</a:t>
            </a:r>
          </a:p>
          <a:p>
            <a:pPr lvl="2"/>
            <a:r>
              <a:rPr lang="en-US" sz="1600" dirty="0" smtClean="0"/>
              <a:t>Expedited preservation of stored computer data</a:t>
            </a:r>
          </a:p>
          <a:p>
            <a:pPr lvl="2"/>
            <a:r>
              <a:rPr lang="en-US" sz="1600" dirty="0" smtClean="0"/>
              <a:t>Expedited disclosure of stored traffic data</a:t>
            </a:r>
          </a:p>
          <a:p>
            <a:pPr lvl="2"/>
            <a:r>
              <a:rPr lang="en-US" sz="1600" dirty="0" smtClean="0"/>
              <a:t>Mutual assistance regarding accessing of stored data</a:t>
            </a:r>
          </a:p>
          <a:p>
            <a:pPr lvl="2"/>
            <a:r>
              <a:rPr lang="en-US" sz="1600" dirty="0" smtClean="0"/>
              <a:t>Mutual assistance regarding the real-time collection of traffic data</a:t>
            </a:r>
          </a:p>
          <a:p>
            <a:pPr lvl="2"/>
            <a:r>
              <a:rPr lang="en-US" sz="1600" dirty="0" smtClean="0"/>
              <a:t>Mutual assistance regarding interception of content data</a:t>
            </a:r>
          </a:p>
          <a:p>
            <a:pPr lvl="1"/>
            <a:r>
              <a:rPr lang="en-US" sz="1800" dirty="0" smtClean="0"/>
              <a:t>Voluntary Cooperation with legal mandate</a:t>
            </a:r>
          </a:p>
          <a:p>
            <a:pPr lvl="2"/>
            <a:r>
              <a:rPr lang="en-US" sz="1600" dirty="0" smtClean="0"/>
              <a:t>Production Order</a:t>
            </a:r>
          </a:p>
          <a:p>
            <a:pPr lvl="2"/>
            <a:r>
              <a:rPr lang="en-US" sz="1600" dirty="0" smtClean="0"/>
              <a:t>Trans-border access to stored computer data with consent or where publically available</a:t>
            </a:r>
          </a:p>
          <a:p>
            <a:pPr lvl="1"/>
            <a:r>
              <a:rPr lang="en-US" sz="1800" dirty="0" smtClean="0"/>
              <a:t>Voluntary Cooperation without legal mandate</a:t>
            </a:r>
          </a:p>
          <a:p>
            <a:pPr lvl="2"/>
            <a:r>
              <a:rPr lang="en-US" sz="1600" dirty="0" smtClean="0"/>
              <a:t>Direct cooperation with multinational service providers</a:t>
            </a:r>
          </a:p>
          <a:p>
            <a:pPr lvl="1"/>
            <a:r>
              <a:rPr lang="en-US" sz="1800" dirty="0" smtClean="0"/>
              <a:t>Access to cloud data </a:t>
            </a:r>
          </a:p>
          <a:p>
            <a:pPr lvl="1"/>
            <a:r>
              <a:rPr lang="en-US" sz="1800" dirty="0" smtClean="0"/>
              <a:t>Considerations in cooperating directly with multinational service providers</a:t>
            </a:r>
          </a:p>
          <a:p>
            <a:pPr>
              <a:buFont typeface="Arial"/>
              <a:buChar char="•"/>
            </a:pPr>
            <a:r>
              <a:rPr lang="en-US" sz="2000" b="1" dirty="0" smtClean="0"/>
              <a:t>Part Four –  Case studies</a:t>
            </a:r>
          </a:p>
          <a:p>
            <a:pPr>
              <a:buFont typeface="Arial"/>
              <a:buChar char="•"/>
            </a:pPr>
            <a:r>
              <a:rPr lang="en-US" sz="2000" b="1" dirty="0" smtClean="0"/>
              <a:t>Part Five – Summary </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a:t>
            </a:fld>
            <a:endParaRPr lang="en-US" dirty="0"/>
          </a:p>
        </p:txBody>
      </p:sp>
    </p:spTree>
    <p:extLst>
      <p:ext uri="{BB962C8B-B14F-4D97-AF65-F5344CB8AC3E}">
        <p14:creationId xmlns:p14="http://schemas.microsoft.com/office/powerpoint/2010/main" val="7507254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en-US" sz="3400" b="1" dirty="0" smtClean="0"/>
              <a:t>Real-time Collection of Traffic Data</a:t>
            </a:r>
            <a:endParaRPr lang="en-US" sz="3400" b="1" dirty="0"/>
          </a:p>
        </p:txBody>
      </p:sp>
      <p:sp>
        <p:nvSpPr>
          <p:cNvPr id="3" name="Content Placeholder 2"/>
          <p:cNvSpPr>
            <a:spLocks noGrp="1"/>
          </p:cNvSpPr>
          <p:nvPr>
            <p:ph idx="1"/>
          </p:nvPr>
        </p:nvSpPr>
        <p:spPr>
          <a:xfrm>
            <a:off x="457200" y="1417638"/>
            <a:ext cx="8229600" cy="4627562"/>
          </a:xfrm>
        </p:spPr>
        <p:txBody>
          <a:bodyPr>
            <a:normAutofit/>
          </a:bodyPr>
          <a:lstStyle/>
          <a:p>
            <a:pPr marL="0" indent="0" algn="just">
              <a:buNone/>
            </a:pPr>
            <a:r>
              <a:rPr lang="en-US" dirty="0"/>
              <a:t>[trainer to insert corresponding provision in domestic law]</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30</a:t>
            </a:fld>
            <a:endParaRPr lang="en-US" dirty="0"/>
          </a:p>
        </p:txBody>
      </p:sp>
    </p:spTree>
    <p:extLst>
      <p:ext uri="{BB962C8B-B14F-4D97-AF65-F5344CB8AC3E}">
        <p14:creationId xmlns:p14="http://schemas.microsoft.com/office/powerpoint/2010/main" val="2453517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274638"/>
            <a:ext cx="8534400" cy="1143000"/>
          </a:xfrm>
        </p:spPr>
        <p:txBody>
          <a:bodyPr/>
          <a:lstStyle/>
          <a:p>
            <a:r>
              <a:rPr lang="en-US" sz="3400" b="1" dirty="0" smtClean="0"/>
              <a:t>Ordering service providers to collect traffic data in real-time</a:t>
            </a:r>
            <a:br>
              <a:rPr lang="en-US" sz="3400" b="1" dirty="0" smtClean="0"/>
            </a:br>
            <a:endParaRPr lang="en-US" sz="3400" b="1" dirty="0"/>
          </a:p>
        </p:txBody>
      </p:sp>
      <p:sp>
        <p:nvSpPr>
          <p:cNvPr id="3" name="Content Placeholder 2"/>
          <p:cNvSpPr>
            <a:spLocks noGrp="1"/>
          </p:cNvSpPr>
          <p:nvPr>
            <p:ph idx="1"/>
          </p:nvPr>
        </p:nvSpPr>
        <p:spPr>
          <a:xfrm>
            <a:off x="457200" y="1954060"/>
            <a:ext cx="8229600" cy="4091140"/>
          </a:xfrm>
        </p:spPr>
        <p:txBody>
          <a:bodyPr>
            <a:normAutofit/>
          </a:bodyPr>
          <a:lstStyle/>
          <a:p>
            <a:pPr algn="just">
              <a:spcBef>
                <a:spcPts val="600"/>
              </a:spcBef>
              <a:spcAft>
                <a:spcPts val="1200"/>
              </a:spcAft>
            </a:pPr>
            <a:r>
              <a:rPr lang="en-US" dirty="0" smtClean="0"/>
              <a:t>Service providers may be ordered to collect traffic data at the time of communication (real-time)</a:t>
            </a:r>
          </a:p>
          <a:p>
            <a:pPr algn="just">
              <a:spcBef>
                <a:spcPts val="600"/>
              </a:spcBef>
              <a:spcAft>
                <a:spcPts val="1200"/>
              </a:spcAft>
            </a:pPr>
            <a:r>
              <a:rPr lang="en-US" dirty="0" smtClean="0"/>
              <a:t>Less invasive than interception of content data</a:t>
            </a:r>
          </a:p>
          <a:p>
            <a:pPr algn="just">
              <a:spcBef>
                <a:spcPts val="600"/>
              </a:spcBef>
              <a:spcAft>
                <a:spcPts val="1200"/>
              </a:spcAft>
            </a:pPr>
            <a:r>
              <a:rPr lang="en-US" dirty="0" smtClean="0"/>
              <a:t>Power may be restricted by domestic law to certain kinds of offences</a:t>
            </a:r>
            <a:endParaRPr lang="en-US" dirty="0"/>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31</a:t>
            </a:fld>
            <a:endParaRPr lang="en-US" dirty="0"/>
          </a:p>
        </p:txBody>
      </p:sp>
    </p:spTree>
    <p:extLst>
      <p:ext uri="{BB962C8B-B14F-4D97-AF65-F5344CB8AC3E}">
        <p14:creationId xmlns:p14="http://schemas.microsoft.com/office/powerpoint/2010/main" val="10576604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29917"/>
            <a:ext cx="8534400" cy="1143000"/>
          </a:xfrm>
        </p:spPr>
        <p:txBody>
          <a:bodyPr/>
          <a:lstStyle/>
          <a:p>
            <a:r>
              <a:rPr lang="en-US" sz="3400" b="1" dirty="0"/>
              <a:t>Ordering service providers to collect traffic data in real-time</a:t>
            </a:r>
          </a:p>
        </p:txBody>
      </p:sp>
      <p:sp>
        <p:nvSpPr>
          <p:cNvPr id="3" name="Content Placeholder 2"/>
          <p:cNvSpPr>
            <a:spLocks noGrp="1"/>
          </p:cNvSpPr>
          <p:nvPr>
            <p:ph idx="1"/>
          </p:nvPr>
        </p:nvSpPr>
        <p:spPr>
          <a:xfrm>
            <a:off x="482600" y="1816274"/>
            <a:ext cx="8229600" cy="4421688"/>
          </a:xfrm>
        </p:spPr>
        <p:txBody>
          <a:bodyPr>
            <a:normAutofit/>
          </a:bodyPr>
          <a:lstStyle/>
          <a:p>
            <a:pPr algn="just">
              <a:spcBef>
                <a:spcPts val="600"/>
              </a:spcBef>
              <a:spcAft>
                <a:spcPts val="1200"/>
              </a:spcAft>
            </a:pPr>
            <a:r>
              <a:rPr lang="en-US" sz="2800" dirty="0" smtClean="0"/>
              <a:t>Order must relate to traffic data associated with specific communications</a:t>
            </a:r>
          </a:p>
          <a:p>
            <a:pPr algn="just">
              <a:spcBef>
                <a:spcPts val="600"/>
              </a:spcBef>
              <a:spcAft>
                <a:spcPts val="1200"/>
              </a:spcAft>
            </a:pPr>
            <a:r>
              <a:rPr lang="en-US" sz="2800" dirty="0" smtClean="0"/>
              <a:t>Order may compel service provider to collect/record or assist authorities in collecting/recording such data</a:t>
            </a:r>
          </a:p>
          <a:p>
            <a:pPr algn="just">
              <a:spcBef>
                <a:spcPts val="600"/>
              </a:spcBef>
              <a:spcAft>
                <a:spcPts val="1200"/>
              </a:spcAft>
            </a:pPr>
            <a:r>
              <a:rPr lang="en-US" sz="2800" dirty="0" smtClean="0"/>
              <a:t>Order must not go beyond technical capabilities of service providers </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32</a:t>
            </a:fld>
            <a:endParaRPr lang="en-US" dirty="0"/>
          </a:p>
        </p:txBody>
      </p:sp>
    </p:spTree>
    <p:extLst>
      <p:ext uri="{BB962C8B-B14F-4D97-AF65-F5344CB8AC3E}">
        <p14:creationId xmlns:p14="http://schemas.microsoft.com/office/powerpoint/2010/main" val="4100928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en-US" sz="3400" b="1" dirty="0"/>
              <a:t>Ordering service providers to collect traffic data in real-time</a:t>
            </a:r>
          </a:p>
        </p:txBody>
      </p:sp>
      <p:sp>
        <p:nvSpPr>
          <p:cNvPr id="3" name="Content Placeholder 2"/>
          <p:cNvSpPr>
            <a:spLocks noGrp="1"/>
          </p:cNvSpPr>
          <p:nvPr>
            <p:ph idx="1"/>
          </p:nvPr>
        </p:nvSpPr>
        <p:spPr>
          <a:xfrm>
            <a:off x="482600" y="1665962"/>
            <a:ext cx="8229600" cy="4690388"/>
          </a:xfrm>
        </p:spPr>
        <p:txBody>
          <a:bodyPr>
            <a:normAutofit fontScale="92500" lnSpcReduction="20000"/>
          </a:bodyPr>
          <a:lstStyle/>
          <a:p>
            <a:pPr algn="just">
              <a:lnSpc>
                <a:spcPct val="110000"/>
              </a:lnSpc>
              <a:spcBef>
                <a:spcPts val="600"/>
              </a:spcBef>
              <a:spcAft>
                <a:spcPts val="1200"/>
              </a:spcAft>
            </a:pPr>
            <a:r>
              <a:rPr lang="en-US" dirty="0"/>
              <a:t>Order may extend to service providers with headquarters outside the territory if they have infrastructure within territory capable of collecting </a:t>
            </a:r>
            <a:r>
              <a:rPr lang="en-US" dirty="0" smtClean="0"/>
              <a:t>data</a:t>
            </a:r>
          </a:p>
          <a:p>
            <a:pPr algn="just">
              <a:lnSpc>
                <a:spcPct val="110000"/>
              </a:lnSpc>
              <a:spcBef>
                <a:spcPts val="600"/>
              </a:spcBef>
              <a:spcAft>
                <a:spcPts val="1200"/>
              </a:spcAft>
            </a:pPr>
            <a:r>
              <a:rPr lang="en-US" dirty="0" smtClean="0"/>
              <a:t>Order must require service providers (including its employees) to maintain secrecy </a:t>
            </a:r>
          </a:p>
          <a:p>
            <a:pPr algn="just">
              <a:lnSpc>
                <a:spcPct val="110000"/>
              </a:lnSpc>
              <a:spcBef>
                <a:spcPts val="600"/>
              </a:spcBef>
              <a:spcAft>
                <a:spcPts val="1200"/>
              </a:spcAft>
            </a:pPr>
            <a:r>
              <a:rPr lang="en-US" dirty="0" smtClean="0"/>
              <a:t>Order should specify that service providers are relieved from their obligations (if any) to notify subscribers of execution of measures for real-time collection of traffic data</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33</a:t>
            </a:fld>
            <a:endParaRPr lang="en-US" dirty="0"/>
          </a:p>
        </p:txBody>
      </p:sp>
    </p:spTree>
    <p:extLst>
      <p:ext uri="{BB962C8B-B14F-4D97-AF65-F5344CB8AC3E}">
        <p14:creationId xmlns:p14="http://schemas.microsoft.com/office/powerpoint/2010/main" val="29451466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Interception of Content Data</a:t>
            </a:r>
            <a:endParaRPr lang="en-US" sz="3400" b="1" dirty="0"/>
          </a:p>
        </p:txBody>
      </p:sp>
      <p:sp>
        <p:nvSpPr>
          <p:cNvPr id="3" name="Content Placeholder 2"/>
          <p:cNvSpPr>
            <a:spLocks noGrp="1"/>
          </p:cNvSpPr>
          <p:nvPr>
            <p:ph idx="1"/>
          </p:nvPr>
        </p:nvSpPr>
        <p:spPr>
          <a:xfrm>
            <a:off x="457200" y="1528176"/>
            <a:ext cx="8229600" cy="4584526"/>
          </a:xfrm>
        </p:spPr>
        <p:txBody>
          <a:bodyPr>
            <a:normAutofit/>
          </a:bodyPr>
          <a:lstStyle/>
          <a:p>
            <a:pPr marL="0" indent="0" algn="just">
              <a:buNone/>
            </a:pPr>
            <a:r>
              <a:rPr lang="en-US" dirty="0"/>
              <a:t>[trainer to insert corresponding provision in domestic law]</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34</a:t>
            </a:fld>
            <a:endParaRPr lang="en-US" dirty="0"/>
          </a:p>
        </p:txBody>
      </p:sp>
    </p:spTree>
    <p:extLst>
      <p:ext uri="{BB962C8B-B14F-4D97-AF65-F5344CB8AC3E}">
        <p14:creationId xmlns:p14="http://schemas.microsoft.com/office/powerpoint/2010/main" val="28402980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Ordering service providers to intercept content data</a:t>
            </a:r>
            <a:endParaRPr lang="en-US" sz="3400" b="1" dirty="0"/>
          </a:p>
        </p:txBody>
      </p:sp>
      <p:sp>
        <p:nvSpPr>
          <p:cNvPr id="3" name="Content Placeholder 2"/>
          <p:cNvSpPr>
            <a:spLocks noGrp="1"/>
          </p:cNvSpPr>
          <p:nvPr>
            <p:ph idx="1"/>
          </p:nvPr>
        </p:nvSpPr>
        <p:spPr>
          <a:xfrm>
            <a:off x="457200" y="1866378"/>
            <a:ext cx="8229600" cy="4259785"/>
          </a:xfrm>
        </p:spPr>
        <p:txBody>
          <a:bodyPr/>
          <a:lstStyle/>
          <a:p>
            <a:pPr algn="just"/>
            <a:r>
              <a:rPr lang="en-US" dirty="0" smtClean="0"/>
              <a:t>Most privacy-sensitive power – thus has highest levels of safeguards </a:t>
            </a:r>
          </a:p>
          <a:p>
            <a:pPr algn="just"/>
            <a:endParaRPr lang="en-US" dirty="0" smtClean="0"/>
          </a:p>
          <a:p>
            <a:pPr algn="just"/>
            <a:r>
              <a:rPr lang="en-US" dirty="0" smtClean="0"/>
              <a:t>Assistance of private service providers usually required to intercept content data</a:t>
            </a:r>
          </a:p>
          <a:p>
            <a:pPr algn="just"/>
            <a:endParaRPr lang="en-US" dirty="0"/>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35</a:t>
            </a:fld>
            <a:endParaRPr lang="en-US" dirty="0"/>
          </a:p>
        </p:txBody>
      </p:sp>
    </p:spTree>
    <p:extLst>
      <p:ext uri="{BB962C8B-B14F-4D97-AF65-F5344CB8AC3E}">
        <p14:creationId xmlns:p14="http://schemas.microsoft.com/office/powerpoint/2010/main" val="33520825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137786"/>
            <a:ext cx="8534400" cy="1143000"/>
          </a:xfrm>
        </p:spPr>
        <p:txBody>
          <a:bodyPr/>
          <a:lstStyle/>
          <a:p>
            <a:r>
              <a:rPr lang="en-US" sz="3400" b="1" dirty="0"/>
              <a:t>Ordering service providers to intercept content data</a:t>
            </a:r>
          </a:p>
        </p:txBody>
      </p:sp>
      <p:sp>
        <p:nvSpPr>
          <p:cNvPr id="3" name="Content Placeholder 2"/>
          <p:cNvSpPr>
            <a:spLocks noGrp="1"/>
          </p:cNvSpPr>
          <p:nvPr>
            <p:ph idx="1"/>
          </p:nvPr>
        </p:nvSpPr>
        <p:spPr>
          <a:xfrm>
            <a:off x="482600" y="1640910"/>
            <a:ext cx="8229600" cy="4715440"/>
          </a:xfrm>
        </p:spPr>
        <p:txBody>
          <a:bodyPr>
            <a:normAutofit fontScale="92500"/>
          </a:bodyPr>
          <a:lstStyle/>
          <a:p>
            <a:pPr algn="just">
              <a:spcBef>
                <a:spcPts val="600"/>
              </a:spcBef>
              <a:spcAft>
                <a:spcPts val="1200"/>
              </a:spcAft>
            </a:pPr>
            <a:r>
              <a:rPr lang="en-US" dirty="0" smtClean="0"/>
              <a:t>Order must relate to content data required in relation to serious offences</a:t>
            </a:r>
          </a:p>
          <a:p>
            <a:pPr algn="just">
              <a:spcBef>
                <a:spcPts val="600"/>
              </a:spcBef>
              <a:spcAft>
                <a:spcPts val="1200"/>
              </a:spcAft>
            </a:pPr>
            <a:r>
              <a:rPr lang="en-US" dirty="0" smtClean="0"/>
              <a:t>Order may compel service provider to intercept or assist authorities to intercept such data</a:t>
            </a:r>
          </a:p>
          <a:p>
            <a:pPr algn="just">
              <a:spcBef>
                <a:spcPts val="600"/>
              </a:spcBef>
              <a:spcAft>
                <a:spcPts val="1200"/>
              </a:spcAft>
            </a:pPr>
            <a:r>
              <a:rPr lang="en-US" dirty="0" smtClean="0"/>
              <a:t>Order must not go beyond technical capabilities of service providers </a:t>
            </a:r>
          </a:p>
          <a:p>
            <a:pPr algn="just">
              <a:spcBef>
                <a:spcPts val="600"/>
              </a:spcBef>
              <a:spcAft>
                <a:spcPts val="1200"/>
              </a:spcAft>
            </a:pPr>
            <a:r>
              <a:rPr lang="en-US" dirty="0"/>
              <a:t>Order may extend to service providers with headquarters outside the </a:t>
            </a:r>
            <a:r>
              <a:rPr lang="en-US" dirty="0" smtClean="0"/>
              <a:t>territory.</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36</a:t>
            </a:fld>
            <a:endParaRPr lang="en-US" dirty="0"/>
          </a:p>
        </p:txBody>
      </p:sp>
    </p:spTree>
    <p:extLst>
      <p:ext uri="{BB962C8B-B14F-4D97-AF65-F5344CB8AC3E}">
        <p14:creationId xmlns:p14="http://schemas.microsoft.com/office/powerpoint/2010/main" val="38711106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0200" y="0"/>
            <a:ext cx="8534400" cy="1143000"/>
          </a:xfrm>
        </p:spPr>
        <p:txBody>
          <a:bodyPr/>
          <a:lstStyle/>
          <a:p>
            <a:r>
              <a:rPr lang="en-US" sz="3400" b="1" dirty="0"/>
              <a:t>Ordering service providers to intercept content data</a:t>
            </a:r>
          </a:p>
        </p:txBody>
      </p:sp>
      <p:sp>
        <p:nvSpPr>
          <p:cNvPr id="3" name="Content Placeholder 2"/>
          <p:cNvSpPr>
            <a:spLocks noGrp="1"/>
          </p:cNvSpPr>
          <p:nvPr>
            <p:ph idx="1"/>
          </p:nvPr>
        </p:nvSpPr>
        <p:spPr>
          <a:xfrm>
            <a:off x="482600" y="1590805"/>
            <a:ext cx="8229600" cy="4765546"/>
          </a:xfrm>
        </p:spPr>
        <p:txBody>
          <a:bodyPr>
            <a:normAutofit fontScale="92500" lnSpcReduction="10000"/>
          </a:bodyPr>
          <a:lstStyle/>
          <a:p>
            <a:pPr algn="just">
              <a:spcBef>
                <a:spcPts val="600"/>
              </a:spcBef>
              <a:spcAft>
                <a:spcPts val="1200"/>
              </a:spcAft>
            </a:pPr>
            <a:r>
              <a:rPr lang="en-US" dirty="0"/>
              <a:t>Order may extend to service providers with headquarters outside the territory if they have infrastructure within territory capable of intercepting content data</a:t>
            </a:r>
          </a:p>
          <a:p>
            <a:pPr algn="just">
              <a:spcBef>
                <a:spcPts val="600"/>
              </a:spcBef>
              <a:spcAft>
                <a:spcPts val="1200"/>
              </a:spcAft>
            </a:pPr>
            <a:r>
              <a:rPr lang="en-US" dirty="0" smtClean="0"/>
              <a:t>Order must require service providers (including its employees) to maintain secrecy </a:t>
            </a:r>
          </a:p>
          <a:p>
            <a:pPr algn="just">
              <a:spcBef>
                <a:spcPts val="600"/>
              </a:spcBef>
              <a:spcAft>
                <a:spcPts val="1200"/>
              </a:spcAft>
            </a:pPr>
            <a:r>
              <a:rPr lang="en-US" dirty="0" smtClean="0"/>
              <a:t>Order should specify that service providers are relieved from their obligations (if any) to notify subscribers of execution of measures for interception of content data</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37</a:t>
            </a:fld>
            <a:endParaRPr lang="en-US" dirty="0"/>
          </a:p>
        </p:txBody>
      </p:sp>
    </p:spTree>
    <p:extLst>
      <p:ext uri="{BB962C8B-B14F-4D97-AF65-F5344CB8AC3E}">
        <p14:creationId xmlns:p14="http://schemas.microsoft.com/office/powerpoint/2010/main" val="12946325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24"/>
            <a:ext cx="8229600" cy="992875"/>
          </a:xfrm>
        </p:spPr>
        <p:txBody>
          <a:bodyPr/>
          <a:lstStyle/>
          <a:p>
            <a:r>
              <a:rPr lang="en-US" sz="3400" b="1" dirty="0" smtClean="0"/>
              <a:t>Voluntary Cooperation with Service Providers</a:t>
            </a:r>
            <a:endParaRPr lang="en-US" sz="3400" b="1" dirty="0"/>
          </a:p>
        </p:txBody>
      </p:sp>
      <p:sp>
        <p:nvSpPr>
          <p:cNvPr id="3" name="Content Placeholder 2"/>
          <p:cNvSpPr>
            <a:spLocks noGrp="1"/>
          </p:cNvSpPr>
          <p:nvPr>
            <p:ph idx="1"/>
          </p:nvPr>
        </p:nvSpPr>
        <p:spPr>
          <a:xfrm>
            <a:off x="457200" y="1741118"/>
            <a:ext cx="8229600" cy="4385045"/>
          </a:xfrm>
        </p:spPr>
        <p:txBody>
          <a:bodyPr/>
          <a:lstStyle/>
          <a:p>
            <a:pPr marL="0" indent="0" algn="just">
              <a:buNone/>
            </a:pPr>
            <a:r>
              <a:rPr lang="en-US" dirty="0" smtClean="0"/>
              <a:t>[trainer to insert details of any MOUs or private-public agreements between law enforcement and private sector service providers and other industry members, if any]</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38</a:t>
            </a:fld>
            <a:endParaRPr lang="en-US" dirty="0"/>
          </a:p>
        </p:txBody>
      </p:sp>
    </p:spTree>
    <p:extLst>
      <p:ext uri="{BB962C8B-B14F-4D97-AF65-F5344CB8AC3E}">
        <p14:creationId xmlns:p14="http://schemas.microsoft.com/office/powerpoint/2010/main" val="16434938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1068"/>
            <a:ext cx="8229600" cy="951931"/>
          </a:xfrm>
        </p:spPr>
        <p:txBody>
          <a:bodyPr/>
          <a:lstStyle/>
          <a:p>
            <a:r>
              <a:rPr lang="en-US" sz="3400" b="1" dirty="0" smtClean="0"/>
              <a:t>Access to Cloud Data Held by Domestic Service Providers</a:t>
            </a:r>
            <a:endParaRPr lang="en-US" sz="3400" b="1" dirty="0"/>
          </a:p>
        </p:txBody>
      </p:sp>
      <p:sp>
        <p:nvSpPr>
          <p:cNvPr id="3" name="Content Placeholder 2"/>
          <p:cNvSpPr>
            <a:spLocks noGrp="1"/>
          </p:cNvSpPr>
          <p:nvPr>
            <p:ph idx="1"/>
          </p:nvPr>
        </p:nvSpPr>
        <p:spPr>
          <a:xfrm>
            <a:off x="457200" y="1929008"/>
            <a:ext cx="8229600" cy="4197155"/>
          </a:xfrm>
        </p:spPr>
        <p:txBody>
          <a:bodyPr/>
          <a:lstStyle/>
          <a:p>
            <a:pPr algn="just"/>
            <a:r>
              <a:rPr lang="en-US" dirty="0" smtClean="0"/>
              <a:t>Law enforcement and judges may use domestic powers for </a:t>
            </a:r>
            <a:r>
              <a:rPr lang="en-US" b="1" u="sng" dirty="0" smtClean="0"/>
              <a:t>cloud data</a:t>
            </a:r>
            <a:r>
              <a:rPr lang="en-US" b="1" dirty="0" smtClean="0"/>
              <a:t> </a:t>
            </a:r>
            <a:r>
              <a:rPr lang="en-US" dirty="0" smtClean="0"/>
              <a:t>held by domestic service providers within the jurisdiction of their territory</a:t>
            </a:r>
          </a:p>
        </p:txBody>
      </p:sp>
      <p:sp>
        <p:nvSpPr>
          <p:cNvPr id="4" name="Slide Number Placeholder 3"/>
          <p:cNvSpPr>
            <a:spLocks noGrp="1"/>
          </p:cNvSpPr>
          <p:nvPr>
            <p:ph type="sldNum" sz="quarter" idx="12"/>
          </p:nvPr>
        </p:nvSpPr>
        <p:spPr/>
        <p:txBody>
          <a:bodyPr/>
          <a:lstStyle/>
          <a:p>
            <a:fld id="{CBD56858-EB0B-D04D-B23C-7A827FD60C9F}" type="slidenum">
              <a:rPr lang="en-US" smtClean="0"/>
              <a:pPr/>
              <a:t>39</a:t>
            </a:fld>
            <a:endParaRPr lang="en-US"/>
          </a:p>
        </p:txBody>
      </p:sp>
    </p:spTree>
    <p:extLst>
      <p:ext uri="{BB962C8B-B14F-4D97-AF65-F5344CB8AC3E}">
        <p14:creationId xmlns:p14="http://schemas.microsoft.com/office/powerpoint/2010/main" val="6778435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rmAutofit/>
          </a:bodyPr>
          <a:lstStyle/>
          <a:p>
            <a:pPr algn="just">
              <a:spcBef>
                <a:spcPts val="600"/>
              </a:spcBef>
              <a:spcAft>
                <a:spcPts val="1200"/>
              </a:spcAft>
              <a:buNone/>
            </a:pPr>
            <a:r>
              <a:rPr lang="en-US" sz="2800" dirty="0" smtClean="0"/>
              <a:t>At the end of this session participants will be able to:</a:t>
            </a:r>
          </a:p>
          <a:p>
            <a:pPr algn="just">
              <a:spcBef>
                <a:spcPts val="600"/>
              </a:spcBef>
              <a:spcAft>
                <a:spcPts val="1200"/>
              </a:spcAft>
            </a:pPr>
            <a:r>
              <a:rPr lang="en-US" sz="2800" dirty="0" err="1" smtClean="0"/>
              <a:t>Recognise</a:t>
            </a:r>
            <a:r>
              <a:rPr lang="en-US" sz="2800" dirty="0" smtClean="0"/>
              <a:t> that cooperation with the private sector is essential for the purposes of combatting cybercrime</a:t>
            </a:r>
          </a:p>
          <a:p>
            <a:pPr algn="just">
              <a:spcBef>
                <a:spcPts val="600"/>
              </a:spcBef>
              <a:spcAft>
                <a:spcPts val="1200"/>
              </a:spcAft>
            </a:pPr>
            <a:r>
              <a:rPr lang="en-US" sz="2800" dirty="0" smtClean="0"/>
              <a:t>Identify the levels of cooperation with domestic industry (compulsory and voluntary cooperation) </a:t>
            </a:r>
          </a:p>
          <a:p>
            <a:pPr algn="just">
              <a:spcBef>
                <a:spcPts val="600"/>
              </a:spcBef>
              <a:spcAft>
                <a:spcPts val="1200"/>
              </a:spcAft>
            </a:pPr>
            <a:r>
              <a:rPr lang="en-US" sz="2800" dirty="0" smtClean="0"/>
              <a:t>Identify the </a:t>
            </a:r>
            <a:r>
              <a:rPr lang="en-US" sz="2800" dirty="0"/>
              <a:t>various tools in domestic legislation </a:t>
            </a:r>
            <a:r>
              <a:rPr lang="en-US" sz="2800" dirty="0" smtClean="0"/>
              <a:t>that enable mandatory cooperation </a:t>
            </a:r>
            <a:r>
              <a:rPr lang="en-US" sz="2800" dirty="0"/>
              <a:t>between law enforcement agencies and </a:t>
            </a:r>
            <a:r>
              <a:rPr lang="en-US" sz="2800" dirty="0" smtClean="0"/>
              <a:t>domestic industry</a:t>
            </a:r>
          </a:p>
          <a:p>
            <a:pPr algn="just">
              <a:spcBef>
                <a:spcPts val="600"/>
              </a:spcBef>
              <a:spcAft>
                <a:spcPts val="1200"/>
              </a:spcAft>
            </a:pPr>
            <a:r>
              <a:rPr lang="en-US" sz="2800" dirty="0" err="1" smtClean="0"/>
              <a:t>Recognise</a:t>
            </a:r>
            <a:r>
              <a:rPr lang="en-US" sz="2800" dirty="0" smtClean="0"/>
              <a:t> the challenges that cloud data poses with respect to conducting cybercrime investigations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a:t>
            </a:fld>
            <a:endParaRPr lang="en-US" dirty="0"/>
          </a:p>
        </p:txBody>
      </p:sp>
    </p:spTree>
    <p:extLst>
      <p:ext uri="{BB962C8B-B14F-4D97-AF65-F5344CB8AC3E}">
        <p14:creationId xmlns:p14="http://schemas.microsoft.com/office/powerpoint/2010/main" val="88701538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40</a:t>
            </a:fld>
            <a:endParaRPr lang="en-US"/>
          </a:p>
        </p:txBody>
      </p:sp>
    </p:spTree>
    <p:extLst>
      <p:ext uri="{BB962C8B-B14F-4D97-AF65-F5344CB8AC3E}">
        <p14:creationId xmlns:p14="http://schemas.microsoft.com/office/powerpoint/2010/main" val="2320806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06221"/>
            <a:ext cx="8229600" cy="1899004"/>
          </a:xfrm>
        </p:spPr>
        <p:txBody>
          <a:bodyPr/>
          <a:lstStyle/>
          <a:p>
            <a:r>
              <a:rPr lang="en-GB" b="1" dirty="0" smtClean="0"/>
              <a:t>Part Three</a:t>
            </a:r>
            <a:br>
              <a:rPr lang="en-GB" b="1" dirty="0" smtClean="0"/>
            </a:br>
            <a:r>
              <a:rPr lang="en-US" b="1" dirty="0"/>
              <a:t>Access to Data Held by </a:t>
            </a:r>
            <a:r>
              <a:rPr lang="en-US" b="1" dirty="0" smtClean="0"/>
              <a:t>Foreign Service </a:t>
            </a:r>
            <a:r>
              <a:rPr lang="en-US" b="1" dirty="0"/>
              <a:t>Providers</a:t>
            </a: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41</a:t>
            </a:fld>
            <a:endParaRPr lang="en-US"/>
          </a:p>
        </p:txBody>
      </p:sp>
    </p:spTree>
    <p:extLst>
      <p:ext uri="{BB962C8B-B14F-4D97-AF65-F5344CB8AC3E}">
        <p14:creationId xmlns:p14="http://schemas.microsoft.com/office/powerpoint/2010/main" val="4849096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Introduction</a:t>
            </a:r>
            <a:endParaRPr lang="en-US" sz="3400" b="1" dirty="0"/>
          </a:p>
        </p:txBody>
      </p:sp>
      <p:sp>
        <p:nvSpPr>
          <p:cNvPr id="3" name="Content Placeholder 2"/>
          <p:cNvSpPr>
            <a:spLocks noGrp="1"/>
          </p:cNvSpPr>
          <p:nvPr>
            <p:ph idx="1"/>
          </p:nvPr>
        </p:nvSpPr>
        <p:spPr/>
        <p:txBody>
          <a:bodyPr/>
          <a:lstStyle/>
          <a:p>
            <a:pPr algn="just"/>
            <a:r>
              <a:rPr lang="en-US" dirty="0" smtClean="0"/>
              <a:t>Challenges in constructing long arm / extraterritorial jurisdiction in view of existing norms of international law</a:t>
            </a:r>
          </a:p>
          <a:p>
            <a:pPr algn="just"/>
            <a:endParaRPr lang="en-US" dirty="0" smtClean="0"/>
          </a:p>
          <a:p>
            <a:pPr algn="just"/>
            <a:r>
              <a:rPr lang="en-US" dirty="0" smtClean="0"/>
              <a:t>There are three possible levels of cooperation between law enforcement and foreign service providers</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42</a:t>
            </a:fld>
            <a:endParaRPr lang="en-US"/>
          </a:p>
        </p:txBody>
      </p:sp>
    </p:spTree>
    <p:extLst>
      <p:ext uri="{BB962C8B-B14F-4D97-AF65-F5344CB8AC3E}">
        <p14:creationId xmlns:p14="http://schemas.microsoft.com/office/powerpoint/2010/main" val="9378442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Levels of Cooperation</a:t>
            </a:r>
            <a:endParaRPr lang="en-US" sz="3400" b="1"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50756467"/>
              </p:ext>
            </p:extLst>
          </p:nvPr>
        </p:nvGraphicFramePr>
        <p:xfrm>
          <a:off x="457200" y="1258094"/>
          <a:ext cx="8387542"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CBD56858-EB0B-D04D-B23C-7A827FD60C9F}" type="slidenum">
              <a:rPr lang="en-US" smtClean="0"/>
              <a:pPr/>
              <a:t>43</a:t>
            </a:fld>
            <a:endParaRPr lang="en-US"/>
          </a:p>
        </p:txBody>
      </p:sp>
    </p:spTree>
    <p:extLst>
      <p:ext uri="{BB962C8B-B14F-4D97-AF65-F5344CB8AC3E}">
        <p14:creationId xmlns:p14="http://schemas.microsoft.com/office/powerpoint/2010/main" val="31230437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17488"/>
            <a:ext cx="8329613" cy="1257300"/>
          </a:xfrm>
        </p:spPr>
        <p:txBody>
          <a:bodyPr/>
          <a:lstStyle/>
          <a:p>
            <a:r>
              <a:rPr lang="en-US" sz="3400" b="1" dirty="0" smtClean="0"/>
              <a:t>Compulsory Cooperation</a:t>
            </a:r>
            <a:endParaRPr lang="en-US" sz="3400" b="1" dirty="0"/>
          </a:p>
        </p:txBody>
      </p:sp>
      <p:sp>
        <p:nvSpPr>
          <p:cNvPr id="3" name="Content Placeholder 2"/>
          <p:cNvSpPr>
            <a:spLocks noGrp="1"/>
          </p:cNvSpPr>
          <p:nvPr>
            <p:ph idx="1"/>
          </p:nvPr>
        </p:nvSpPr>
        <p:spPr/>
        <p:txBody>
          <a:bodyPr>
            <a:normAutofit fontScale="92500" lnSpcReduction="20000"/>
          </a:bodyPr>
          <a:lstStyle/>
          <a:p>
            <a:pPr algn="just"/>
            <a:r>
              <a:rPr lang="en-US" dirty="0" smtClean="0"/>
              <a:t>Mutual legal assistance through government authorities (Articles 23 – 35 of Budapest Convention for cooperation with Parties)</a:t>
            </a:r>
          </a:p>
          <a:p>
            <a:pPr algn="just"/>
            <a:endParaRPr lang="en-US" dirty="0"/>
          </a:p>
          <a:p>
            <a:pPr algn="just"/>
            <a:r>
              <a:rPr lang="en-US" dirty="0"/>
              <a:t>Parties to enforce MLA requests through their own domestic measures </a:t>
            </a:r>
            <a:endParaRPr lang="en-US" dirty="0" smtClean="0"/>
          </a:p>
          <a:p>
            <a:pPr algn="just"/>
            <a:endParaRPr lang="en-US" dirty="0"/>
          </a:p>
          <a:p>
            <a:pPr algn="just"/>
            <a:r>
              <a:rPr lang="en-US" dirty="0" smtClean="0"/>
              <a:t>Issuance of production </a:t>
            </a:r>
            <a:r>
              <a:rPr lang="en-US" dirty="0"/>
              <a:t>order to service provider offering services in </a:t>
            </a:r>
            <a:r>
              <a:rPr lang="en-US" dirty="0" smtClean="0"/>
              <a:t>territory for specified subscriber information </a:t>
            </a:r>
          </a:p>
          <a:p>
            <a:pPr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44</a:t>
            </a:fld>
            <a:endParaRPr lang="en-US"/>
          </a:p>
        </p:txBody>
      </p:sp>
    </p:spTree>
    <p:extLst>
      <p:ext uri="{BB962C8B-B14F-4D97-AF65-F5344CB8AC3E}">
        <p14:creationId xmlns:p14="http://schemas.microsoft.com/office/powerpoint/2010/main" val="6328983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0026"/>
            <a:ext cx="8229600" cy="1143000"/>
          </a:xfrm>
        </p:spPr>
        <p:txBody>
          <a:bodyPr/>
          <a:lstStyle/>
          <a:p>
            <a:r>
              <a:rPr lang="en-US" sz="3400" b="1" dirty="0" smtClean="0"/>
              <a:t>Production Orders</a:t>
            </a:r>
            <a:endParaRPr lang="en-US" sz="3400" b="1"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45</a:t>
            </a:fld>
            <a:endParaRPr lang="en-US" dirty="0"/>
          </a:p>
        </p:txBody>
      </p:sp>
      <p:pic>
        <p:nvPicPr>
          <p:cNvPr id="6" name="Picture 5"/>
          <p:cNvPicPr>
            <a:picLocks noChangeAspect="1"/>
          </p:cNvPicPr>
          <p:nvPr/>
        </p:nvPicPr>
        <p:blipFill>
          <a:blip r:embed="rId3"/>
          <a:stretch>
            <a:fillRect/>
          </a:stretch>
        </p:blipFill>
        <p:spPr>
          <a:xfrm>
            <a:off x="1389887" y="751526"/>
            <a:ext cx="6492239" cy="6022638"/>
          </a:xfrm>
          <a:prstGeom prst="rect">
            <a:avLst/>
          </a:prstGeom>
        </p:spPr>
      </p:pic>
    </p:spTree>
    <p:extLst>
      <p:ext uri="{BB962C8B-B14F-4D97-AF65-F5344CB8AC3E}">
        <p14:creationId xmlns:p14="http://schemas.microsoft.com/office/powerpoint/2010/main" val="19073369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Expedited Preservation of Stored Computer Data</a:t>
            </a:r>
            <a:endParaRPr lang="en-US" sz="3400" b="1" dirty="0"/>
          </a:p>
        </p:txBody>
      </p:sp>
      <p:sp>
        <p:nvSpPr>
          <p:cNvPr id="3" name="Content Placeholder 2"/>
          <p:cNvSpPr>
            <a:spLocks noGrp="1"/>
          </p:cNvSpPr>
          <p:nvPr>
            <p:ph idx="1"/>
          </p:nvPr>
        </p:nvSpPr>
        <p:spPr/>
        <p:txBody>
          <a:bodyPr/>
          <a:lstStyle/>
          <a:p>
            <a:pPr marL="0" indent="0" algn="just">
              <a:buNone/>
            </a:pPr>
            <a:r>
              <a:rPr lang="en-US" dirty="0"/>
              <a:t>[trainer to insert corresponding provision in domestic law]</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46</a:t>
            </a:fld>
            <a:endParaRPr lang="en-US" dirty="0"/>
          </a:p>
        </p:txBody>
      </p:sp>
    </p:spTree>
    <p:extLst>
      <p:ext uri="{BB962C8B-B14F-4D97-AF65-F5344CB8AC3E}">
        <p14:creationId xmlns:p14="http://schemas.microsoft.com/office/powerpoint/2010/main" val="36644539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Requesting </a:t>
            </a:r>
            <a:r>
              <a:rPr lang="en-US" sz="3400" b="1" dirty="0" smtClean="0"/>
              <a:t>multinational </a:t>
            </a:r>
            <a:r>
              <a:rPr lang="en-US" sz="3400" b="1" dirty="0"/>
              <a:t>service providers to expeditiously preserve data</a:t>
            </a:r>
          </a:p>
        </p:txBody>
      </p:sp>
      <p:sp>
        <p:nvSpPr>
          <p:cNvPr id="3" name="Content Placeholder 2"/>
          <p:cNvSpPr>
            <a:spLocks noGrp="1"/>
          </p:cNvSpPr>
          <p:nvPr>
            <p:ph idx="1"/>
          </p:nvPr>
        </p:nvSpPr>
        <p:spPr>
          <a:xfrm>
            <a:off x="457200" y="1966586"/>
            <a:ext cx="8229600" cy="4159577"/>
          </a:xfrm>
        </p:spPr>
        <p:txBody>
          <a:bodyPr>
            <a:normAutofit fontScale="92500" lnSpcReduction="10000"/>
          </a:bodyPr>
          <a:lstStyle/>
          <a:p>
            <a:r>
              <a:rPr lang="en-US" dirty="0" smtClean="0"/>
              <a:t>Specify:	</a:t>
            </a:r>
          </a:p>
          <a:p>
            <a:pPr lvl="1"/>
            <a:r>
              <a:rPr lang="en-US" dirty="0" smtClean="0"/>
              <a:t>Authority seeking preservation</a:t>
            </a:r>
          </a:p>
          <a:p>
            <a:pPr lvl="1"/>
            <a:r>
              <a:rPr lang="en-US" dirty="0" smtClean="0"/>
              <a:t>Offence that is subject of criminal investigation</a:t>
            </a:r>
          </a:p>
          <a:p>
            <a:pPr lvl="1"/>
            <a:r>
              <a:rPr lang="en-US" dirty="0" smtClean="0"/>
              <a:t>Brief summary of facts of case</a:t>
            </a:r>
          </a:p>
          <a:p>
            <a:pPr lvl="1"/>
            <a:r>
              <a:rPr lang="en-US" dirty="0" smtClean="0"/>
              <a:t>Stored computer data to be preserved</a:t>
            </a:r>
          </a:p>
          <a:p>
            <a:pPr lvl="1"/>
            <a:r>
              <a:rPr lang="en-US" dirty="0" smtClean="0"/>
              <a:t>Any available information on custodian of data or location of computer system</a:t>
            </a:r>
          </a:p>
          <a:p>
            <a:pPr lvl="1"/>
            <a:r>
              <a:rPr lang="en-US" dirty="0" smtClean="0"/>
              <a:t>Necessity of preservation</a:t>
            </a:r>
          </a:p>
          <a:p>
            <a:pPr lvl="1"/>
            <a:r>
              <a:rPr lang="en-US" dirty="0" smtClean="0"/>
              <a:t>That party intends to submit request for MLA</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47</a:t>
            </a:fld>
            <a:endParaRPr lang="en-US" dirty="0"/>
          </a:p>
        </p:txBody>
      </p:sp>
    </p:spTree>
    <p:extLst>
      <p:ext uri="{BB962C8B-B14F-4D97-AF65-F5344CB8AC3E}">
        <p14:creationId xmlns:p14="http://schemas.microsoft.com/office/powerpoint/2010/main" val="1483717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Requesting </a:t>
            </a:r>
            <a:r>
              <a:rPr lang="en-US" sz="3400" b="1" dirty="0" smtClean="0"/>
              <a:t>multinational service providers </a:t>
            </a:r>
            <a:r>
              <a:rPr lang="en-US" sz="3400" b="1" dirty="0"/>
              <a:t>to </a:t>
            </a:r>
            <a:r>
              <a:rPr lang="en-US" sz="3400" b="1" dirty="0" smtClean="0"/>
              <a:t>expeditiously preserve data</a:t>
            </a:r>
            <a:endParaRPr lang="en-US" sz="3400" b="1" dirty="0"/>
          </a:p>
        </p:txBody>
      </p:sp>
      <p:sp>
        <p:nvSpPr>
          <p:cNvPr id="3" name="Content Placeholder 2"/>
          <p:cNvSpPr>
            <a:spLocks noGrp="1"/>
          </p:cNvSpPr>
          <p:nvPr>
            <p:ph idx="1"/>
          </p:nvPr>
        </p:nvSpPr>
        <p:spPr>
          <a:xfrm>
            <a:off x="457200" y="1866378"/>
            <a:ext cx="8229600" cy="4259785"/>
          </a:xfrm>
        </p:spPr>
        <p:txBody>
          <a:bodyPr>
            <a:normAutofit fontScale="92500" lnSpcReduction="10000"/>
          </a:bodyPr>
          <a:lstStyle/>
          <a:p>
            <a:r>
              <a:rPr lang="en-US" dirty="0" smtClean="0"/>
              <a:t>Grounds for refusals:</a:t>
            </a:r>
          </a:p>
          <a:p>
            <a:pPr lvl="1" algn="just"/>
            <a:r>
              <a:rPr lang="en-US" b="1" u="sng" dirty="0" smtClean="0"/>
              <a:t>Dual criminality only if </a:t>
            </a:r>
            <a:r>
              <a:rPr lang="en-US" dirty="0" smtClean="0"/>
              <a:t> party requires dual criminality as condition for responding to other mutual legal assistance requests and believes that condition will not be met</a:t>
            </a:r>
          </a:p>
          <a:p>
            <a:pPr lvl="1" algn="just"/>
            <a:r>
              <a:rPr lang="en-US" dirty="0" smtClean="0"/>
              <a:t>Request in relation to </a:t>
            </a:r>
            <a:r>
              <a:rPr lang="en-US" b="1" u="sng" dirty="0" smtClean="0"/>
              <a:t>political offence</a:t>
            </a:r>
          </a:p>
          <a:p>
            <a:pPr lvl="1" algn="just"/>
            <a:r>
              <a:rPr lang="en-US" dirty="0" smtClean="0"/>
              <a:t>Execution of request will </a:t>
            </a:r>
            <a:r>
              <a:rPr lang="en-US" b="1" u="sng" dirty="0" smtClean="0"/>
              <a:t>prejudice sovereignty</a:t>
            </a:r>
            <a:r>
              <a:rPr lang="en-US" dirty="0" smtClean="0"/>
              <a:t>, </a:t>
            </a:r>
            <a:r>
              <a:rPr lang="en-US" b="1" u="sng" dirty="0" smtClean="0"/>
              <a:t>security</a:t>
            </a:r>
            <a:r>
              <a:rPr lang="en-US" dirty="0" smtClean="0"/>
              <a:t>, </a:t>
            </a:r>
            <a:r>
              <a:rPr lang="en-US" b="1" i="1" u="sng" dirty="0" err="1" smtClean="0"/>
              <a:t>ordre</a:t>
            </a:r>
            <a:r>
              <a:rPr lang="en-US" b="1" i="1" u="sng" dirty="0" smtClean="0"/>
              <a:t> public</a:t>
            </a:r>
            <a:r>
              <a:rPr lang="en-US" b="1" u="sng" dirty="0" smtClean="0"/>
              <a:t> </a:t>
            </a:r>
            <a:r>
              <a:rPr lang="en-US" dirty="0" smtClean="0"/>
              <a:t>or other essential interests</a:t>
            </a:r>
          </a:p>
          <a:p>
            <a:pPr lvl="1" algn="just"/>
            <a:endParaRPr lang="en-US" i="1" dirty="0"/>
          </a:p>
          <a:p>
            <a:pPr algn="just"/>
            <a:r>
              <a:rPr lang="en-US" dirty="0" smtClean="0"/>
              <a:t>Period of preservation – </a:t>
            </a:r>
            <a:r>
              <a:rPr lang="en-US" b="1" u="sng" dirty="0" smtClean="0"/>
              <a:t>at least 60 days</a:t>
            </a:r>
          </a:p>
          <a:p>
            <a:pPr lvl="1"/>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48</a:t>
            </a:fld>
            <a:endParaRPr lang="en-US" dirty="0"/>
          </a:p>
        </p:txBody>
      </p:sp>
    </p:spTree>
    <p:extLst>
      <p:ext uri="{BB962C8B-B14F-4D97-AF65-F5344CB8AC3E}">
        <p14:creationId xmlns:p14="http://schemas.microsoft.com/office/powerpoint/2010/main" val="10998447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en-US" sz="3400" b="1" dirty="0" smtClean="0"/>
              <a:t>Expedited disclosure of preserved traffic data</a:t>
            </a:r>
            <a:endParaRPr lang="en-US" sz="3400" b="1" dirty="0"/>
          </a:p>
        </p:txBody>
      </p:sp>
      <p:sp>
        <p:nvSpPr>
          <p:cNvPr id="3" name="Content Placeholder 2"/>
          <p:cNvSpPr>
            <a:spLocks noGrp="1"/>
          </p:cNvSpPr>
          <p:nvPr>
            <p:ph idx="1"/>
          </p:nvPr>
        </p:nvSpPr>
        <p:spPr/>
        <p:txBody>
          <a:bodyPr/>
          <a:lstStyle/>
          <a:p>
            <a:pPr marL="0" indent="0">
              <a:buNone/>
            </a:pPr>
            <a:r>
              <a:rPr lang="en-US" dirty="0"/>
              <a:t>[trainer to insert corresponding provision in domestic law</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49</a:t>
            </a:fld>
            <a:endParaRPr lang="en-US" dirty="0"/>
          </a:p>
        </p:txBody>
      </p:sp>
    </p:spTree>
    <p:extLst>
      <p:ext uri="{BB962C8B-B14F-4D97-AF65-F5344CB8AC3E}">
        <p14:creationId xmlns:p14="http://schemas.microsoft.com/office/powerpoint/2010/main" val="2858171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81382"/>
            <a:ext cx="8512512" cy="5487657"/>
          </a:xfrm>
        </p:spPr>
        <p:txBody>
          <a:bodyPr>
            <a:noAutofit/>
          </a:bodyPr>
          <a:lstStyle/>
          <a:p>
            <a:pPr algn="just">
              <a:spcBef>
                <a:spcPts val="600"/>
              </a:spcBef>
              <a:spcAft>
                <a:spcPts val="1200"/>
              </a:spcAft>
              <a:buNone/>
            </a:pPr>
            <a:r>
              <a:rPr lang="en-US" sz="2400" dirty="0" smtClean="0"/>
              <a:t>And to:</a:t>
            </a:r>
          </a:p>
          <a:p>
            <a:pPr algn="just">
              <a:spcBef>
                <a:spcPts val="600"/>
              </a:spcBef>
              <a:spcAft>
                <a:spcPts val="1200"/>
              </a:spcAft>
            </a:pPr>
            <a:r>
              <a:rPr lang="en-US" sz="2400" dirty="0" smtClean="0"/>
              <a:t>Identify the different levels at which cooperation can take place with foreign industry</a:t>
            </a:r>
          </a:p>
          <a:p>
            <a:pPr algn="just">
              <a:spcBef>
                <a:spcPts val="600"/>
              </a:spcBef>
              <a:spcAft>
                <a:spcPts val="1200"/>
              </a:spcAft>
            </a:pPr>
            <a:r>
              <a:rPr lang="en-US" sz="2400" dirty="0" smtClean="0"/>
              <a:t>Explain the hurdles that law enforcement agencies have with respect to accessing data held by multinational service providers </a:t>
            </a:r>
          </a:p>
          <a:p>
            <a:pPr algn="just">
              <a:spcBef>
                <a:spcPts val="600"/>
              </a:spcBef>
              <a:spcAft>
                <a:spcPts val="1200"/>
              </a:spcAft>
            </a:pPr>
            <a:r>
              <a:rPr lang="en-US" sz="2400" dirty="0" smtClean="0"/>
              <a:t>Identify that cooperation can occur formally through governments or informally by law enforcement officials directly with multinational service providers</a:t>
            </a:r>
          </a:p>
          <a:p>
            <a:pPr algn="just">
              <a:spcBef>
                <a:spcPts val="600"/>
              </a:spcBef>
              <a:spcAft>
                <a:spcPts val="1200"/>
              </a:spcAft>
            </a:pPr>
            <a:r>
              <a:rPr lang="en-US" sz="2400" dirty="0" smtClean="0"/>
              <a:t>Discuss examples of cooperation with multinational service providers in obtaining access to data</a:t>
            </a:r>
          </a:p>
          <a:p>
            <a:pPr algn="just">
              <a:spcBef>
                <a:spcPts val="600"/>
              </a:spcBef>
              <a:spcAft>
                <a:spcPts val="1200"/>
              </a:spcAft>
            </a:pPr>
            <a:r>
              <a:rPr lang="en-US" sz="2400" dirty="0" smtClean="0"/>
              <a:t>Identify the commonly faced challenges with respect to cooperating directly with multinational service providers </a:t>
            </a:r>
          </a:p>
        </p:txBody>
      </p:sp>
      <p:sp>
        <p:nvSpPr>
          <p:cNvPr id="4" name="Title 1"/>
          <p:cNvSpPr>
            <a:spLocks noGrp="1"/>
          </p:cNvSpPr>
          <p:nvPr>
            <p:ph type="title"/>
          </p:nvPr>
        </p:nvSpPr>
        <p:spPr>
          <a:xfrm>
            <a:off x="457200" y="146050"/>
            <a:ext cx="8229600" cy="773266"/>
          </a:xfrm>
        </p:spPr>
        <p:txBody>
          <a:bodyPr/>
          <a:lstStyle/>
          <a:p>
            <a:r>
              <a:rPr lang="en-US" b="1" dirty="0" smtClean="0"/>
              <a:t>Session Objectives</a:t>
            </a:r>
            <a:endParaRPr lang="en-US" b="1"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5</a:t>
            </a:fld>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74638"/>
            <a:ext cx="8458200" cy="1143000"/>
          </a:xfrm>
        </p:spPr>
        <p:txBody>
          <a:bodyPr/>
          <a:lstStyle/>
          <a:p>
            <a:r>
              <a:rPr lang="en-US" sz="3400" b="1" dirty="0"/>
              <a:t>Requesting </a:t>
            </a:r>
            <a:r>
              <a:rPr lang="en-US" sz="3400" b="1" dirty="0" smtClean="0"/>
              <a:t>multinational service providers </a:t>
            </a:r>
            <a:r>
              <a:rPr lang="en-US" sz="3400" b="1" dirty="0"/>
              <a:t>to </a:t>
            </a:r>
            <a:r>
              <a:rPr lang="en-US" sz="3400" b="1" dirty="0" smtClean="0"/>
              <a:t>disclose traffic data</a:t>
            </a:r>
            <a:endParaRPr lang="en-US" sz="3400" b="1" dirty="0"/>
          </a:p>
        </p:txBody>
      </p:sp>
      <p:sp>
        <p:nvSpPr>
          <p:cNvPr id="3" name="Content Placeholder 2"/>
          <p:cNvSpPr>
            <a:spLocks noGrp="1"/>
          </p:cNvSpPr>
          <p:nvPr>
            <p:ph idx="1"/>
          </p:nvPr>
        </p:nvSpPr>
        <p:spPr>
          <a:xfrm>
            <a:off x="457200" y="1979112"/>
            <a:ext cx="8229600" cy="4147051"/>
          </a:xfrm>
        </p:spPr>
        <p:txBody>
          <a:bodyPr>
            <a:normAutofit lnSpcReduction="10000"/>
          </a:bodyPr>
          <a:lstStyle/>
          <a:p>
            <a:pPr algn="just"/>
            <a:r>
              <a:rPr lang="en-US" dirty="0" smtClean="0"/>
              <a:t>Disclosure of sufficient amount of traffic data be provided to identify service provider and path of a communication</a:t>
            </a:r>
          </a:p>
          <a:p>
            <a:endParaRPr lang="en-US" dirty="0"/>
          </a:p>
          <a:p>
            <a:r>
              <a:rPr lang="en-US" dirty="0" smtClean="0"/>
              <a:t>Disclosure may be withheld if:</a:t>
            </a:r>
          </a:p>
          <a:p>
            <a:pPr lvl="1" algn="just"/>
            <a:r>
              <a:rPr lang="en-US" dirty="0"/>
              <a:t>Request in relation to </a:t>
            </a:r>
            <a:r>
              <a:rPr lang="en-US" b="1" u="sng" dirty="0"/>
              <a:t>political offence</a:t>
            </a:r>
          </a:p>
          <a:p>
            <a:pPr lvl="1" algn="just"/>
            <a:r>
              <a:rPr lang="en-US" dirty="0"/>
              <a:t>Execution of request will </a:t>
            </a:r>
            <a:r>
              <a:rPr lang="en-US" b="1" u="sng" dirty="0"/>
              <a:t>prejudice sovereignty</a:t>
            </a:r>
            <a:r>
              <a:rPr lang="en-US" dirty="0"/>
              <a:t>, </a:t>
            </a:r>
            <a:r>
              <a:rPr lang="en-US" b="1" u="sng" dirty="0"/>
              <a:t>security</a:t>
            </a:r>
            <a:r>
              <a:rPr lang="en-US" dirty="0"/>
              <a:t>, </a:t>
            </a:r>
            <a:r>
              <a:rPr lang="en-US" b="1" i="1" u="sng" dirty="0" err="1"/>
              <a:t>ordre</a:t>
            </a:r>
            <a:r>
              <a:rPr lang="en-US" b="1" i="1" u="sng" dirty="0"/>
              <a:t> public</a:t>
            </a:r>
            <a:r>
              <a:rPr lang="en-US" b="1" u="sng" dirty="0"/>
              <a:t> </a:t>
            </a:r>
            <a:r>
              <a:rPr lang="en-US" dirty="0"/>
              <a:t>or other essential </a:t>
            </a:r>
            <a:r>
              <a:rPr lang="en-US" dirty="0" smtClean="0"/>
              <a:t>interests</a:t>
            </a:r>
          </a:p>
          <a:p>
            <a:pPr lvl="1"/>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50</a:t>
            </a:fld>
            <a:endParaRPr lang="en-US" dirty="0"/>
          </a:p>
        </p:txBody>
      </p:sp>
    </p:spTree>
    <p:extLst>
      <p:ext uri="{BB962C8B-B14F-4D97-AF65-F5344CB8AC3E}">
        <p14:creationId xmlns:p14="http://schemas.microsoft.com/office/powerpoint/2010/main" val="394197506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Mutual assistance regarding accessing of stored computer data</a:t>
            </a:r>
            <a:endParaRPr lang="en-US" sz="3400" dirty="0"/>
          </a:p>
        </p:txBody>
      </p:sp>
      <p:sp>
        <p:nvSpPr>
          <p:cNvPr id="3" name="Content Placeholder 2"/>
          <p:cNvSpPr>
            <a:spLocks noGrp="1"/>
          </p:cNvSpPr>
          <p:nvPr>
            <p:ph idx="1"/>
          </p:nvPr>
        </p:nvSpPr>
        <p:spPr>
          <a:xfrm>
            <a:off x="457200" y="1866378"/>
            <a:ext cx="8229600" cy="4259785"/>
          </a:xfrm>
        </p:spPr>
        <p:txBody>
          <a:bodyPr/>
          <a:lstStyle/>
          <a:p>
            <a:pPr marL="0" indent="0">
              <a:buNone/>
            </a:pPr>
            <a:r>
              <a:rPr lang="en-US" dirty="0"/>
              <a:t>[trainer to insert corresponding provision in domestic law</a:t>
            </a:r>
            <a:r>
              <a:rPr lang="en-US" dirty="0" smtClean="0"/>
              <a:t>]</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51</a:t>
            </a:fld>
            <a:endParaRPr lang="en-US" dirty="0"/>
          </a:p>
        </p:txBody>
      </p:sp>
    </p:spTree>
    <p:extLst>
      <p:ext uri="{BB962C8B-B14F-4D97-AF65-F5344CB8AC3E}">
        <p14:creationId xmlns:p14="http://schemas.microsoft.com/office/powerpoint/2010/main" val="27874715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Requesting foreign service providers to access stored data</a:t>
            </a:r>
            <a:endParaRPr lang="en-US" sz="3400" b="1" dirty="0"/>
          </a:p>
        </p:txBody>
      </p:sp>
      <p:sp>
        <p:nvSpPr>
          <p:cNvPr id="3" name="Content Placeholder 2"/>
          <p:cNvSpPr>
            <a:spLocks noGrp="1"/>
          </p:cNvSpPr>
          <p:nvPr>
            <p:ph idx="1"/>
          </p:nvPr>
        </p:nvSpPr>
        <p:spPr>
          <a:xfrm>
            <a:off x="457200" y="2054268"/>
            <a:ext cx="8229600" cy="4071895"/>
          </a:xfrm>
        </p:spPr>
        <p:txBody>
          <a:bodyPr/>
          <a:lstStyle/>
          <a:p>
            <a:pPr algn="just"/>
            <a:r>
              <a:rPr lang="en-US" dirty="0" smtClean="0"/>
              <a:t>Request to search, similarly access, seise or similarly secure </a:t>
            </a:r>
            <a:endParaRPr lang="en-US" dirty="0"/>
          </a:p>
          <a:p>
            <a:pPr algn="just"/>
            <a:r>
              <a:rPr lang="en-US" dirty="0" smtClean="0"/>
              <a:t>For expedited response:</a:t>
            </a:r>
          </a:p>
          <a:p>
            <a:pPr lvl="1" algn="just"/>
            <a:r>
              <a:rPr lang="en-US" dirty="0" smtClean="0"/>
              <a:t>request should have grounds that data is particularly vulnerable to loss or modification</a:t>
            </a:r>
          </a:p>
          <a:p>
            <a:pPr lvl="1" algn="just"/>
            <a:r>
              <a:rPr lang="en-US" dirty="0" smtClean="0"/>
              <a:t>MLAT and laws should allow for responding on expeditious basis</a:t>
            </a:r>
          </a:p>
          <a:p>
            <a:pPr algn="just"/>
            <a:endParaRPr lang="en-US" dirty="0"/>
          </a:p>
        </p:txBody>
      </p:sp>
      <p:sp>
        <p:nvSpPr>
          <p:cNvPr id="4" name="Slide Number Placeholder 3"/>
          <p:cNvSpPr>
            <a:spLocks noGrp="1"/>
          </p:cNvSpPr>
          <p:nvPr>
            <p:ph type="sldNum" sz="quarter" idx="12"/>
          </p:nvPr>
        </p:nvSpPr>
        <p:spPr>
          <a:xfrm>
            <a:off x="6553200" y="6356350"/>
            <a:ext cx="2133600" cy="365125"/>
          </a:xfrm>
        </p:spPr>
        <p:txBody>
          <a:bodyPr/>
          <a:lstStyle/>
          <a:p>
            <a:r>
              <a:rPr lang="en-US" dirty="0" smtClean="0"/>
              <a:t>!</a:t>
            </a:r>
            <a:fld id="{CBD56858-EB0B-D04D-B23C-7A827FD60C9F}" type="slidenum">
              <a:rPr lang="en-US" smtClean="0"/>
              <a:pPr/>
              <a:t>52</a:t>
            </a:fld>
            <a:endParaRPr lang="en-US" dirty="0"/>
          </a:p>
        </p:txBody>
      </p:sp>
    </p:spTree>
    <p:extLst>
      <p:ext uri="{BB962C8B-B14F-4D97-AF65-F5344CB8AC3E}">
        <p14:creationId xmlns:p14="http://schemas.microsoft.com/office/powerpoint/2010/main" val="49771255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Mutual assistance regarding the real-time collection of traffic data</a:t>
            </a:r>
            <a:endParaRPr lang="en-US" sz="3400" dirty="0"/>
          </a:p>
        </p:txBody>
      </p:sp>
      <p:sp>
        <p:nvSpPr>
          <p:cNvPr id="3" name="Content Placeholder 2"/>
          <p:cNvSpPr>
            <a:spLocks noGrp="1"/>
          </p:cNvSpPr>
          <p:nvPr>
            <p:ph idx="1"/>
          </p:nvPr>
        </p:nvSpPr>
        <p:spPr>
          <a:xfrm>
            <a:off x="457200" y="1853852"/>
            <a:ext cx="8229600" cy="4272311"/>
          </a:xfrm>
        </p:spPr>
        <p:txBody>
          <a:bodyPr/>
          <a:lstStyle/>
          <a:p>
            <a:pPr marL="0" indent="0">
              <a:buNone/>
            </a:pPr>
            <a:r>
              <a:rPr lang="en-US" dirty="0"/>
              <a:t>[trainer to insert corresponding provision in domestic law]</a:t>
            </a:r>
          </a:p>
          <a:p>
            <a:pPr marL="0" indent="0">
              <a:buNone/>
            </a:pP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53</a:t>
            </a:fld>
            <a:endParaRPr lang="en-US" dirty="0"/>
          </a:p>
        </p:txBody>
      </p:sp>
    </p:spTree>
    <p:extLst>
      <p:ext uri="{BB962C8B-B14F-4D97-AF65-F5344CB8AC3E}">
        <p14:creationId xmlns:p14="http://schemas.microsoft.com/office/powerpoint/2010/main" val="12483359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Requesting multinational service providers to collect traffic data in real-time</a:t>
            </a:r>
            <a:endParaRPr lang="en-US" sz="3400" b="1" dirty="0"/>
          </a:p>
        </p:txBody>
      </p:sp>
      <p:sp>
        <p:nvSpPr>
          <p:cNvPr id="3" name="Content Placeholder 2"/>
          <p:cNvSpPr>
            <a:spLocks noGrp="1"/>
          </p:cNvSpPr>
          <p:nvPr>
            <p:ph idx="1"/>
          </p:nvPr>
        </p:nvSpPr>
        <p:spPr>
          <a:xfrm>
            <a:off x="457200" y="1929008"/>
            <a:ext cx="8229600" cy="4197155"/>
          </a:xfrm>
        </p:spPr>
        <p:txBody>
          <a:bodyPr/>
          <a:lstStyle/>
          <a:p>
            <a:pPr algn="just"/>
            <a:r>
              <a:rPr lang="en-US" dirty="0" smtClean="0"/>
              <a:t>Assistance with respect to specific communications </a:t>
            </a:r>
          </a:p>
          <a:p>
            <a:pPr algn="just"/>
            <a:r>
              <a:rPr lang="en-US" dirty="0" smtClean="0"/>
              <a:t>Must provide such assistance if real-time collection of traffic data would be available in a similar domestic case</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54</a:t>
            </a:fld>
            <a:endParaRPr lang="en-US" dirty="0"/>
          </a:p>
        </p:txBody>
      </p:sp>
    </p:spTree>
    <p:extLst>
      <p:ext uri="{BB962C8B-B14F-4D97-AF65-F5344CB8AC3E}">
        <p14:creationId xmlns:p14="http://schemas.microsoft.com/office/powerpoint/2010/main" val="172877523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a:t>Voluntary Cooperation with Legal Mandate</a:t>
            </a:r>
            <a:endParaRPr lang="en-US" sz="3400" dirty="0"/>
          </a:p>
        </p:txBody>
      </p:sp>
      <p:sp>
        <p:nvSpPr>
          <p:cNvPr id="3" name="Content Placeholder 2"/>
          <p:cNvSpPr>
            <a:spLocks noGrp="1"/>
          </p:cNvSpPr>
          <p:nvPr>
            <p:ph idx="1"/>
          </p:nvPr>
        </p:nvSpPr>
        <p:spPr/>
        <p:txBody>
          <a:bodyPr/>
          <a:lstStyle/>
          <a:p>
            <a:pPr algn="just"/>
            <a:r>
              <a:rPr lang="en-US" dirty="0" smtClean="0"/>
              <a:t>[trainer to insert elements of domestic law pertaining to trans-border access of stored computer data where publically available or with consent]</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55</a:t>
            </a:fld>
            <a:endParaRPr lang="en-US" dirty="0"/>
          </a:p>
        </p:txBody>
      </p:sp>
    </p:spTree>
    <p:extLst>
      <p:ext uri="{BB962C8B-B14F-4D97-AF65-F5344CB8AC3E}">
        <p14:creationId xmlns:p14="http://schemas.microsoft.com/office/powerpoint/2010/main" val="122889297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solidFill>
                  <a:schemeClr val="tx1"/>
                </a:solidFill>
              </a:rPr>
              <a:pPr>
                <a:defRPr/>
              </a:pPr>
              <a:t>56</a:t>
            </a:fld>
            <a:endParaRPr lang="en-US">
              <a:solidFill>
                <a:schemeClr val="tx1"/>
              </a:solidFill>
            </a:endParaRPr>
          </a:p>
        </p:txBody>
      </p:sp>
      <p:sp>
        <p:nvSpPr>
          <p:cNvPr id="5" name="Rectangle 2"/>
          <p:cNvSpPr txBox="1">
            <a:spLocks/>
          </p:cNvSpPr>
          <p:nvPr/>
        </p:nvSpPr>
        <p:spPr bwMode="auto">
          <a:xfrm>
            <a:off x="457200" y="386414"/>
            <a:ext cx="8229600" cy="1728982"/>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eaLnBrk="1" hangingPunct="1">
              <a:lnSpc>
                <a:spcPct val="80000"/>
              </a:lnSpc>
              <a:buFont typeface="Arial" charset="0"/>
              <a:buNone/>
            </a:pPr>
            <a:endParaRPr lang="en-GB" altLang="x-none" sz="2400" b="1" i="1" dirty="0" smtClean="0">
              <a:cs typeface="Times New Roman" pitchFamily="18" charset="0"/>
            </a:endParaRPr>
          </a:p>
          <a:p>
            <a:pPr algn="ctr" eaLnBrk="1" hangingPunct="1">
              <a:lnSpc>
                <a:spcPct val="80000"/>
              </a:lnSpc>
              <a:buFont typeface="Arial" charset="0"/>
              <a:buNone/>
            </a:pPr>
            <a:r>
              <a:rPr lang="en-GB" altLang="x-none" b="1" i="1" dirty="0" smtClean="0">
                <a:cs typeface="Times New Roman" pitchFamily="18" charset="0"/>
              </a:rPr>
              <a:t>Trans-border access to stored computer data</a:t>
            </a:r>
            <a:endParaRPr lang="en-GB" altLang="x-none" b="1" i="1" dirty="0">
              <a:cs typeface="Times New Roman" pitchFamily="18" charset="0"/>
            </a:endParaRPr>
          </a:p>
          <a:p>
            <a:pPr algn="ctr" eaLnBrk="1" hangingPunct="1">
              <a:lnSpc>
                <a:spcPct val="80000"/>
              </a:lnSpc>
              <a:buFont typeface="Arial" charset="0"/>
              <a:buNone/>
            </a:pPr>
            <a:r>
              <a:rPr lang="en-GB" altLang="x-none" b="1" i="1" dirty="0" smtClean="0">
                <a:cs typeface="Times New Roman" pitchFamily="18" charset="0"/>
              </a:rPr>
              <a:t>(Article 32 – Budapest Convention)</a:t>
            </a:r>
          </a:p>
          <a:p>
            <a:pPr algn="ctr" eaLnBrk="1" hangingPunct="1">
              <a:lnSpc>
                <a:spcPct val="80000"/>
              </a:lnSpc>
              <a:buFont typeface="Arial" charset="0"/>
              <a:buNone/>
            </a:pPr>
            <a:endParaRPr lang="en-GB" altLang="x-none" sz="2400" b="1" i="1" dirty="0">
              <a:cs typeface="Times New Roman" pitchFamily="18" charset="0"/>
            </a:endParaRPr>
          </a:p>
          <a:p>
            <a:pPr>
              <a:lnSpc>
                <a:spcPct val="90000"/>
              </a:lnSpc>
            </a:pPr>
            <a:endParaRPr lang="en-GB" sz="2400" b="1" dirty="0" smtClean="0"/>
          </a:p>
          <a:p>
            <a:pPr>
              <a:lnSpc>
                <a:spcPct val="90000"/>
              </a:lnSpc>
              <a:spcBef>
                <a:spcPts val="600"/>
              </a:spcBef>
              <a:spcAft>
                <a:spcPts val="1200"/>
              </a:spcAft>
            </a:pPr>
            <a:r>
              <a:rPr lang="en-GB" sz="2800" i="1" dirty="0"/>
              <a:t>Possibility given to law enforcement from a Party to obtain evidence stored in a computer physically located in other Party’s territory</a:t>
            </a:r>
          </a:p>
          <a:p>
            <a:pPr>
              <a:lnSpc>
                <a:spcPct val="90000"/>
              </a:lnSpc>
              <a:spcBef>
                <a:spcPts val="600"/>
              </a:spcBef>
              <a:spcAft>
                <a:spcPts val="1200"/>
              </a:spcAft>
            </a:pPr>
            <a:r>
              <a:rPr lang="en-GB" sz="2800" i="1" dirty="0"/>
              <a:t>Without any request of international cooperation if, during a concrete investigation, the officers in charge</a:t>
            </a:r>
          </a:p>
          <a:p>
            <a:pPr lvl="1">
              <a:lnSpc>
                <a:spcPct val="90000"/>
              </a:lnSpc>
              <a:spcBef>
                <a:spcPts val="600"/>
              </a:spcBef>
              <a:spcAft>
                <a:spcPts val="1200"/>
              </a:spcAft>
            </a:pPr>
            <a:r>
              <a:rPr lang="en-GB" sz="2400" i="1" dirty="0"/>
              <a:t>need to obtain open source information from a computer located in a foreign </a:t>
            </a:r>
            <a:r>
              <a:rPr lang="en-GB" sz="2400" i="1" dirty="0" smtClean="0"/>
              <a:t>country; or </a:t>
            </a:r>
            <a:endParaRPr lang="en-GB" sz="2400" i="1" dirty="0"/>
          </a:p>
          <a:p>
            <a:pPr lvl="1">
              <a:lnSpc>
                <a:spcPct val="90000"/>
              </a:lnSpc>
              <a:spcBef>
                <a:spcPts val="600"/>
              </a:spcBef>
              <a:spcAft>
                <a:spcPts val="1200"/>
              </a:spcAft>
            </a:pPr>
            <a:r>
              <a:rPr lang="en-GB" sz="2400" i="1" dirty="0"/>
              <a:t>access data with the lawful and voluntary consent of the lawfully authorised person</a:t>
            </a:r>
          </a:p>
        </p:txBody>
      </p:sp>
    </p:spTree>
    <p:extLst>
      <p:ext uri="{BB962C8B-B14F-4D97-AF65-F5344CB8AC3E}">
        <p14:creationId xmlns:p14="http://schemas.microsoft.com/office/powerpoint/2010/main" val="13225449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smtClean="0">
                <a:ea typeface="ＭＳ Ｐゴシック" pitchFamily="34" charset="-128"/>
              </a:rPr>
              <a:t>Article 32 – </a:t>
            </a:r>
            <a:r>
              <a:rPr lang="en-GB" sz="3600" b="1" dirty="0" err="1" smtClean="0">
                <a:ea typeface="ＭＳ Ｐゴシック" pitchFamily="34" charset="-128"/>
              </a:rPr>
              <a:t>Transborder</a:t>
            </a:r>
            <a:r>
              <a:rPr lang="en-GB" sz="3600" b="1" dirty="0" smtClean="0">
                <a:ea typeface="ＭＳ Ｐゴシック" pitchFamily="34" charset="-128"/>
              </a:rPr>
              <a:t> Access to Stored Computer Data with Consent or Where Publicly Available</a:t>
            </a:r>
            <a:endParaRPr lang="en-GB"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a:solidFill>
                  <a:schemeClr val="tx1"/>
                </a:solidFill>
              </a:rPr>
              <a:t>!</a:t>
            </a:r>
            <a:fld id="{0E62E50F-F83A-42AC-8BE7-462956D58F63}" type="slidenum">
              <a:rPr lang="en-US" smtClean="0">
                <a:solidFill>
                  <a:schemeClr val="tx1"/>
                </a:solidFill>
              </a:rPr>
              <a:pPr>
                <a:defRPr/>
              </a:pPr>
              <a:t>57</a:t>
            </a:fld>
            <a:endParaRPr lang="en-US" dirty="0">
              <a:solidFill>
                <a:schemeClr val="tx1"/>
              </a:solidFill>
            </a:endParaRPr>
          </a:p>
        </p:txBody>
      </p:sp>
      <p:sp>
        <p:nvSpPr>
          <p:cNvPr id="6" name="Marcador de Posição de Conteúdo 2"/>
          <p:cNvSpPr>
            <a:spLocks noGrp="1"/>
          </p:cNvSpPr>
          <p:nvPr>
            <p:ph idx="1"/>
          </p:nvPr>
        </p:nvSpPr>
        <p:spPr>
          <a:xfrm>
            <a:off x="457200" y="2124220"/>
            <a:ext cx="8335108" cy="4158835"/>
          </a:xfrm>
        </p:spPr>
        <p:txBody>
          <a:bodyPr/>
          <a:lstStyle/>
          <a:p>
            <a:pPr marL="0" indent="0" algn="just">
              <a:spcBef>
                <a:spcPts val="600"/>
              </a:spcBef>
              <a:spcAft>
                <a:spcPts val="1200"/>
              </a:spcAft>
              <a:buFont typeface="Arial" pitchFamily="34" charset="0"/>
              <a:buNone/>
            </a:pPr>
            <a:r>
              <a:rPr lang="en-GB" sz="2400" dirty="0" smtClean="0">
                <a:ea typeface="ＭＳ Ｐゴシック" pitchFamily="34" charset="-128"/>
              </a:rPr>
              <a:t>A Party may, </a:t>
            </a:r>
            <a:r>
              <a:rPr lang="en-GB" b="1" dirty="0" smtClean="0">
                <a:solidFill>
                  <a:srgbClr val="FF0000"/>
                </a:solidFill>
                <a:ea typeface="ＭＳ Ｐゴシック" pitchFamily="34" charset="-128"/>
              </a:rPr>
              <a:t>without the authorisation of another Party</a:t>
            </a:r>
            <a:r>
              <a:rPr lang="en-GB" sz="2400" dirty="0" smtClean="0">
                <a:ea typeface="ＭＳ Ｐゴシック" pitchFamily="34" charset="-128"/>
              </a:rPr>
              <a:t>:</a:t>
            </a:r>
          </a:p>
          <a:p>
            <a:pPr marL="514350" indent="-514350" algn="just">
              <a:spcBef>
                <a:spcPts val="600"/>
              </a:spcBef>
              <a:spcAft>
                <a:spcPts val="1200"/>
              </a:spcAft>
              <a:buFont typeface="+mj-lt"/>
              <a:buAutoNum type="alphaLcParenR"/>
            </a:pPr>
            <a:r>
              <a:rPr lang="en-GB" sz="2400" dirty="0" smtClean="0">
                <a:ea typeface="ＭＳ Ｐゴシック" pitchFamily="34" charset="-128"/>
              </a:rPr>
              <a:t>access publicly available (open source) 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smtClean="0">
                <a:ea typeface="ＭＳ Ｐゴシック" pitchFamily="34" charset="-128"/>
              </a:rPr>
              <a:t>access or receive, through a computer system in its territory, stored computer data located in another Party, if the Party obtains the lawful and voluntary consent of the person who has the lawful authority to disclose the data to the Party through that computer system.</a:t>
            </a:r>
            <a:endParaRPr lang="pt-PT" sz="2400" dirty="0" smtClean="0">
              <a:ea typeface="ＭＳ Ｐゴシック" pitchFamily="34" charset="-128"/>
            </a:endParaRPr>
          </a:p>
        </p:txBody>
      </p:sp>
    </p:spTree>
    <p:extLst>
      <p:ext uri="{BB962C8B-B14F-4D97-AF65-F5344CB8AC3E}">
        <p14:creationId xmlns:p14="http://schemas.microsoft.com/office/powerpoint/2010/main" val="231271405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Without </a:t>
            </a:r>
            <a:r>
              <a:rPr lang="en-US" b="1" dirty="0" err="1" smtClean="0"/>
              <a:t>authorisation</a:t>
            </a:r>
            <a:r>
              <a:rPr lang="en-US" b="1" dirty="0" smtClean="0"/>
              <a:t> </a:t>
            </a:r>
            <a:endParaRPr lang="en-US" b="1" dirty="0"/>
          </a:p>
        </p:txBody>
      </p:sp>
      <p:sp>
        <p:nvSpPr>
          <p:cNvPr id="3" name="Content Placeholder 2"/>
          <p:cNvSpPr>
            <a:spLocks noGrp="1"/>
          </p:cNvSpPr>
          <p:nvPr>
            <p:ph idx="1"/>
          </p:nvPr>
        </p:nvSpPr>
        <p:spPr/>
        <p:txBody>
          <a:bodyPr/>
          <a:lstStyle/>
          <a:p>
            <a:pPr algn="just"/>
            <a:r>
              <a:rPr lang="en-US" dirty="0" smtClean="0"/>
              <a:t>Does not require mutual assistance between Parties</a:t>
            </a:r>
          </a:p>
          <a:p>
            <a:pPr algn="just"/>
            <a:endParaRPr lang="en-US" dirty="0"/>
          </a:p>
          <a:p>
            <a:pPr algn="just"/>
            <a:r>
              <a:rPr lang="en-US" dirty="0" smtClean="0"/>
              <a:t>Does not require notification to the other party</a:t>
            </a:r>
          </a:p>
          <a:p>
            <a:pPr algn="just"/>
            <a:endParaRPr lang="en-US" dirty="0"/>
          </a:p>
          <a:p>
            <a:pPr algn="just"/>
            <a:r>
              <a:rPr lang="en-US" dirty="0" smtClean="0"/>
              <a:t>Does not exclude notification if Party deems it appropriate </a:t>
            </a:r>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58</a:t>
            </a:fld>
            <a:endParaRPr lang="en-US" dirty="0">
              <a:solidFill>
                <a:schemeClr val="tx1"/>
              </a:solidFill>
            </a:endParaRPr>
          </a:p>
        </p:txBody>
      </p:sp>
    </p:spTree>
    <p:extLst>
      <p:ext uri="{BB962C8B-B14F-4D97-AF65-F5344CB8AC3E}">
        <p14:creationId xmlns:p14="http://schemas.microsoft.com/office/powerpoint/2010/main" val="59989509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smtClean="0">
                <a:ea typeface="ＭＳ Ｐゴシック" pitchFamily="34" charset="-128"/>
              </a:rPr>
              <a:t>Article 32 – </a:t>
            </a:r>
            <a:r>
              <a:rPr lang="en-GB" sz="3600" b="1" dirty="0" err="1" smtClean="0">
                <a:ea typeface="ＭＳ Ｐゴシック" pitchFamily="34" charset="-128"/>
              </a:rPr>
              <a:t>Transborder</a:t>
            </a:r>
            <a:r>
              <a:rPr lang="en-GB" sz="3600" b="1" dirty="0" smtClean="0">
                <a:ea typeface="ＭＳ Ｐゴシック" pitchFamily="34" charset="-128"/>
              </a:rPr>
              <a:t> Access to Stored Computer Data with Consent or Where Publicly Available</a:t>
            </a:r>
            <a:endParaRPr lang="en-GB"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59</a:t>
            </a:fld>
            <a:endParaRPr lang="en-U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en-GB" sz="2400" dirty="0" smtClean="0">
                <a:ea typeface="ＭＳ Ｐゴシック" pitchFamily="34" charset="-128"/>
              </a:rPr>
              <a:t>A Party may, without the authorisation of another Party:</a:t>
            </a:r>
          </a:p>
          <a:p>
            <a:pPr marL="514350" indent="-514350" algn="just">
              <a:spcBef>
                <a:spcPts val="600"/>
              </a:spcBef>
              <a:spcAft>
                <a:spcPts val="1200"/>
              </a:spcAft>
              <a:buFont typeface="+mj-lt"/>
              <a:buAutoNum type="alphaLcParenR"/>
            </a:pPr>
            <a:r>
              <a:rPr lang="en-GB" sz="2400" dirty="0" smtClean="0">
                <a:ea typeface="ＭＳ Ｐゴシック" pitchFamily="34" charset="-128"/>
              </a:rPr>
              <a:t>access </a:t>
            </a:r>
            <a:r>
              <a:rPr lang="en-GB" b="1" dirty="0" smtClean="0">
                <a:solidFill>
                  <a:srgbClr val="FF0000"/>
                </a:solidFill>
                <a:ea typeface="ＭＳ Ｐゴシック" pitchFamily="34" charset="-128"/>
              </a:rPr>
              <a:t>publicly available (open source) </a:t>
            </a:r>
            <a:r>
              <a:rPr lang="en-GB" sz="2400" dirty="0" smtClean="0">
                <a:ea typeface="ＭＳ Ｐゴシック" pitchFamily="34" charset="-128"/>
              </a:rPr>
              <a:t>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smtClean="0">
                <a:ea typeface="ＭＳ Ｐゴシック" pitchFamily="34" charset="-128"/>
              </a:rPr>
              <a:t>access or receive, through a computer system in its territory, stored computer data located in another Party, if the Party obtains the lawful and voluntary consent of the person who has the lawful authority to disclose the data to the Party through that computer system.</a:t>
            </a:r>
            <a:endParaRPr lang="pt-PT" sz="2400" dirty="0" smtClean="0">
              <a:ea typeface="ＭＳ Ｐゴシック" pitchFamily="34" charset="-128"/>
            </a:endParaRPr>
          </a:p>
        </p:txBody>
      </p:sp>
    </p:spTree>
    <p:extLst>
      <p:ext uri="{BB962C8B-B14F-4D97-AF65-F5344CB8AC3E}">
        <p14:creationId xmlns:p14="http://schemas.microsoft.com/office/powerpoint/2010/main" val="26335851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37982"/>
            <a:ext cx="8229600" cy="1967243"/>
          </a:xfrm>
        </p:spPr>
        <p:txBody>
          <a:bodyPr/>
          <a:lstStyle/>
          <a:p>
            <a:r>
              <a:rPr lang="en-GB" b="1" dirty="0" smtClean="0"/>
              <a:t>Part One</a:t>
            </a:r>
            <a:br>
              <a:rPr lang="en-GB" b="1" dirty="0" smtClean="0"/>
            </a:br>
            <a:r>
              <a:rPr lang="en-GB" b="1" dirty="0" smtClean="0"/>
              <a:t>Introduction</a:t>
            </a:r>
            <a:br>
              <a:rPr lang="en-GB" b="1" dirty="0" smtClean="0"/>
            </a:b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6</a:t>
            </a:fld>
            <a:endParaRPr lang="en-U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Publically available data </a:t>
            </a:r>
            <a:endParaRPr lang="en-US" b="1" dirty="0"/>
          </a:p>
        </p:txBody>
      </p:sp>
      <p:sp>
        <p:nvSpPr>
          <p:cNvPr id="3" name="Content Placeholder 2"/>
          <p:cNvSpPr>
            <a:spLocks noGrp="1"/>
          </p:cNvSpPr>
          <p:nvPr>
            <p:ph idx="1"/>
          </p:nvPr>
        </p:nvSpPr>
        <p:spPr/>
        <p:txBody>
          <a:bodyPr/>
          <a:lstStyle/>
          <a:p>
            <a:r>
              <a:rPr lang="en-US" dirty="0" smtClean="0"/>
              <a:t>Publically available data (open source)</a:t>
            </a:r>
          </a:p>
          <a:p>
            <a:endParaRPr lang="en-US" dirty="0" smtClean="0"/>
          </a:p>
          <a:p>
            <a:r>
              <a:rPr lang="en-US" dirty="0"/>
              <a:t>If portion of website is closed to public, then it is not publically available </a:t>
            </a:r>
            <a:endParaRPr lang="en-US" dirty="0" smtClean="0"/>
          </a:p>
          <a:p>
            <a:endParaRPr lang="en-US" dirty="0"/>
          </a:p>
          <a:p>
            <a:r>
              <a:rPr lang="en-US" dirty="0" smtClean="0"/>
              <a:t>Geographical location of data not relevant</a:t>
            </a:r>
          </a:p>
          <a:p>
            <a:endParaRPr lang="en-US"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60</a:t>
            </a:fld>
            <a:endParaRPr lang="en-US" dirty="0">
              <a:solidFill>
                <a:schemeClr val="tx1"/>
              </a:solidFill>
            </a:endParaRPr>
          </a:p>
        </p:txBody>
      </p:sp>
    </p:spTree>
    <p:extLst>
      <p:ext uri="{BB962C8B-B14F-4D97-AF65-F5344CB8AC3E}">
        <p14:creationId xmlns:p14="http://schemas.microsoft.com/office/powerpoint/2010/main" val="17878858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smtClean="0">
                <a:ea typeface="ＭＳ Ｐゴシック" pitchFamily="34" charset="-128"/>
              </a:rPr>
              <a:t>Article 32 – </a:t>
            </a:r>
            <a:r>
              <a:rPr lang="en-GB" sz="3600" b="1" dirty="0" err="1" smtClean="0">
                <a:ea typeface="ＭＳ Ｐゴシック" pitchFamily="34" charset="-128"/>
              </a:rPr>
              <a:t>Transborder</a:t>
            </a:r>
            <a:r>
              <a:rPr lang="en-GB" sz="3600" b="1" dirty="0" smtClean="0">
                <a:ea typeface="ＭＳ Ｐゴシック" pitchFamily="34" charset="-128"/>
              </a:rPr>
              <a:t> Access to Stored Computer Data with Consent or Where Publicly Available</a:t>
            </a:r>
            <a:endParaRPr lang="en-GB"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61</a:t>
            </a:fld>
            <a:endParaRPr lang="en-U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en-GB" sz="2400" dirty="0" smtClean="0">
                <a:ea typeface="ＭＳ Ｐゴシック" pitchFamily="34" charset="-128"/>
              </a:rPr>
              <a:t>A Party may, without the authorisation of another Party:</a:t>
            </a:r>
          </a:p>
          <a:p>
            <a:pPr marL="514350" indent="-514350" algn="just">
              <a:spcBef>
                <a:spcPts val="600"/>
              </a:spcBef>
              <a:spcAft>
                <a:spcPts val="1200"/>
              </a:spcAft>
              <a:buFont typeface="+mj-lt"/>
              <a:buAutoNum type="alphaLcParenR"/>
            </a:pPr>
            <a:r>
              <a:rPr lang="en-GB" sz="2400" dirty="0" smtClean="0">
                <a:ea typeface="ＭＳ Ｐゴシック" pitchFamily="34" charset="-128"/>
              </a:rPr>
              <a:t>access publicly available (open source) 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smtClean="0">
                <a:ea typeface="ＭＳ Ｐゴシック" pitchFamily="34" charset="-128"/>
              </a:rPr>
              <a:t>access or receive, through a computer system in its territory, </a:t>
            </a:r>
            <a:r>
              <a:rPr lang="en-GB" b="1" dirty="0" smtClean="0">
                <a:solidFill>
                  <a:srgbClr val="FF0000"/>
                </a:solidFill>
                <a:ea typeface="ＭＳ Ｐゴシック" pitchFamily="34" charset="-128"/>
              </a:rPr>
              <a:t>stored computer data located in another Party</a:t>
            </a:r>
            <a:r>
              <a:rPr lang="en-GB" sz="2400" dirty="0" smtClean="0">
                <a:ea typeface="ＭＳ Ｐゴシック" pitchFamily="34" charset="-128"/>
              </a:rPr>
              <a:t>, if the Party obtains the lawful and voluntary consent of the person who has the lawful authority to disclose the data to the Party through that computer system.</a:t>
            </a:r>
            <a:endParaRPr lang="pt-PT" sz="2400" dirty="0" smtClean="0">
              <a:ea typeface="ＭＳ Ｐゴシック" pitchFamily="34" charset="-128"/>
            </a:endParaRPr>
          </a:p>
        </p:txBody>
      </p:sp>
    </p:spTree>
    <p:extLst>
      <p:ext uri="{BB962C8B-B14F-4D97-AF65-F5344CB8AC3E}">
        <p14:creationId xmlns:p14="http://schemas.microsoft.com/office/powerpoint/2010/main" val="105685960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Stored computer data located in another Party</a:t>
            </a:r>
            <a:endParaRPr lang="en-US" b="1" dirty="0"/>
          </a:p>
        </p:txBody>
      </p:sp>
      <p:sp>
        <p:nvSpPr>
          <p:cNvPr id="3" name="Content Placeholder 2"/>
          <p:cNvSpPr>
            <a:spLocks noGrp="1"/>
          </p:cNvSpPr>
          <p:nvPr>
            <p:ph idx="1"/>
          </p:nvPr>
        </p:nvSpPr>
        <p:spPr>
          <a:xfrm>
            <a:off x="457200" y="2293034"/>
            <a:ext cx="8229600" cy="3601329"/>
          </a:xfrm>
        </p:spPr>
        <p:txBody>
          <a:bodyPr/>
          <a:lstStyle/>
          <a:p>
            <a:pPr>
              <a:spcBef>
                <a:spcPts val="600"/>
              </a:spcBef>
              <a:spcAft>
                <a:spcPts val="1200"/>
              </a:spcAft>
            </a:pPr>
            <a:r>
              <a:rPr lang="en-US" dirty="0" smtClean="0"/>
              <a:t>Article 32b may not be used if:</a:t>
            </a:r>
          </a:p>
          <a:p>
            <a:pPr lvl="1">
              <a:spcBef>
                <a:spcPts val="600"/>
              </a:spcBef>
              <a:spcAft>
                <a:spcPts val="1200"/>
              </a:spcAft>
            </a:pPr>
            <a:r>
              <a:rPr lang="en-US" sz="3200" dirty="0" smtClean="0"/>
              <a:t>Data is not stored in another Party; or</a:t>
            </a:r>
          </a:p>
          <a:p>
            <a:pPr lvl="1">
              <a:spcBef>
                <a:spcPts val="600"/>
              </a:spcBef>
              <a:spcAft>
                <a:spcPts val="1200"/>
              </a:spcAft>
            </a:pPr>
            <a:r>
              <a:rPr lang="en-US" sz="3200" dirty="0" smtClean="0"/>
              <a:t>It is uncertain where data is stored; or</a:t>
            </a:r>
          </a:p>
          <a:p>
            <a:pPr lvl="1">
              <a:spcBef>
                <a:spcPts val="600"/>
              </a:spcBef>
              <a:spcAft>
                <a:spcPts val="1200"/>
              </a:spcAft>
            </a:pPr>
            <a:r>
              <a:rPr lang="en-US" sz="3200" dirty="0" smtClean="0"/>
              <a:t>Data is stored domestically</a:t>
            </a:r>
          </a:p>
          <a:p>
            <a:pPr lvl="1">
              <a:spcBef>
                <a:spcPts val="600"/>
              </a:spcBef>
              <a:spcAft>
                <a:spcPts val="1200"/>
              </a:spcAft>
            </a:pPr>
            <a:endParaRPr lang="en-US" sz="3200" dirty="0" smtClean="0"/>
          </a:p>
          <a:p>
            <a:pPr lvl="1">
              <a:spcBef>
                <a:spcPts val="600"/>
              </a:spcBef>
              <a:spcAft>
                <a:spcPts val="1200"/>
              </a:spcAft>
            </a:pPr>
            <a:endParaRPr lang="en-US" sz="3200" dirty="0"/>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62</a:t>
            </a:fld>
            <a:endParaRPr lang="en-US" dirty="0">
              <a:solidFill>
                <a:schemeClr val="tx1"/>
              </a:solidFill>
            </a:endParaRPr>
          </a:p>
        </p:txBody>
      </p:sp>
    </p:spTree>
    <p:extLst>
      <p:ext uri="{BB962C8B-B14F-4D97-AF65-F5344CB8AC3E}">
        <p14:creationId xmlns:p14="http://schemas.microsoft.com/office/powerpoint/2010/main" val="28145669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smtClean="0">
                <a:ea typeface="ＭＳ Ｐゴシック" pitchFamily="34" charset="-128"/>
              </a:rPr>
              <a:t>Article 32 – </a:t>
            </a:r>
            <a:r>
              <a:rPr lang="en-GB" sz="3600" b="1" dirty="0" err="1" smtClean="0">
                <a:ea typeface="ＭＳ Ｐゴシック" pitchFamily="34" charset="-128"/>
              </a:rPr>
              <a:t>Transborder</a:t>
            </a:r>
            <a:r>
              <a:rPr lang="en-GB" sz="3600" b="1" dirty="0" smtClean="0">
                <a:ea typeface="ＭＳ Ｐゴシック" pitchFamily="34" charset="-128"/>
              </a:rPr>
              <a:t> Access to Stored Computer Data with Consent or Where Publicly Available</a:t>
            </a:r>
            <a:endParaRPr lang="en-GB"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63</a:t>
            </a:fld>
            <a:endParaRPr lang="en-U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lstStyle/>
          <a:p>
            <a:pPr marL="0" indent="0" algn="just">
              <a:spcBef>
                <a:spcPts val="600"/>
              </a:spcBef>
              <a:spcAft>
                <a:spcPts val="1200"/>
              </a:spcAft>
              <a:buFont typeface="Arial" pitchFamily="34" charset="0"/>
              <a:buNone/>
            </a:pPr>
            <a:r>
              <a:rPr lang="en-GB" sz="2400" dirty="0" smtClean="0">
                <a:ea typeface="ＭＳ Ｐゴシック" pitchFamily="34" charset="-128"/>
              </a:rPr>
              <a:t>A Party may, without the authorisation of another Party:</a:t>
            </a:r>
          </a:p>
          <a:p>
            <a:pPr marL="514350" indent="-514350" algn="just">
              <a:spcBef>
                <a:spcPts val="600"/>
              </a:spcBef>
              <a:spcAft>
                <a:spcPts val="1200"/>
              </a:spcAft>
              <a:buFont typeface="+mj-lt"/>
              <a:buAutoNum type="alphaLcParenR"/>
            </a:pPr>
            <a:r>
              <a:rPr lang="en-GB" sz="2400" dirty="0" smtClean="0">
                <a:ea typeface="ＭＳ Ｐゴシック" pitchFamily="34" charset="-128"/>
              </a:rPr>
              <a:t>access publicly available (open source) 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smtClean="0">
                <a:ea typeface="ＭＳ Ｐゴシック" pitchFamily="34" charset="-128"/>
              </a:rPr>
              <a:t>access or receive, through a computer system in its territory, stored computer data located in another Party, if the Party obtains the </a:t>
            </a:r>
            <a:r>
              <a:rPr lang="en-GB" b="1" dirty="0" smtClean="0">
                <a:solidFill>
                  <a:srgbClr val="FF0000"/>
                </a:solidFill>
                <a:ea typeface="ＭＳ Ｐゴシック" pitchFamily="34" charset="-128"/>
              </a:rPr>
              <a:t>lawful and voluntary consent </a:t>
            </a:r>
            <a:r>
              <a:rPr lang="en-GB" sz="2400" dirty="0" smtClean="0">
                <a:ea typeface="ＭＳ Ｐゴシック" pitchFamily="34" charset="-128"/>
              </a:rPr>
              <a:t>of the person who has the lawful authority to disclose the data to the Party through that computer system.</a:t>
            </a:r>
            <a:endParaRPr lang="pt-PT" sz="2400" dirty="0" smtClean="0">
              <a:ea typeface="ＭＳ Ｐゴシック" pitchFamily="34" charset="-128"/>
            </a:endParaRPr>
          </a:p>
        </p:txBody>
      </p:sp>
    </p:spTree>
    <p:extLst>
      <p:ext uri="{BB962C8B-B14F-4D97-AF65-F5344CB8AC3E}">
        <p14:creationId xmlns:p14="http://schemas.microsoft.com/office/powerpoint/2010/main" val="19508012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Lawful and voluntary consent</a:t>
            </a:r>
            <a:endParaRPr lang="en-US" b="1" dirty="0"/>
          </a:p>
        </p:txBody>
      </p:sp>
      <p:sp>
        <p:nvSpPr>
          <p:cNvPr id="3" name="Content Placeholder 2"/>
          <p:cNvSpPr>
            <a:spLocks noGrp="1"/>
          </p:cNvSpPr>
          <p:nvPr>
            <p:ph idx="1"/>
          </p:nvPr>
        </p:nvSpPr>
        <p:spPr>
          <a:xfrm>
            <a:off x="457200" y="1739692"/>
            <a:ext cx="8229600" cy="4525963"/>
          </a:xfrm>
        </p:spPr>
        <p:txBody>
          <a:bodyPr/>
          <a:lstStyle/>
          <a:p>
            <a:pPr algn="just"/>
            <a:r>
              <a:rPr lang="en-US" dirty="0" smtClean="0"/>
              <a:t>Person consenting must not be forced or deceived</a:t>
            </a:r>
          </a:p>
          <a:p>
            <a:pPr algn="just"/>
            <a:r>
              <a:rPr lang="en-US" dirty="0"/>
              <a:t>Ability to consent depends on domestic </a:t>
            </a:r>
            <a:r>
              <a:rPr lang="en-US" dirty="0" smtClean="0"/>
              <a:t>law</a:t>
            </a:r>
          </a:p>
          <a:p>
            <a:pPr algn="just"/>
            <a:r>
              <a:rPr lang="en-US" dirty="0" smtClean="0"/>
              <a:t>Minors or persons with mental conditions may not consent</a:t>
            </a:r>
          </a:p>
          <a:p>
            <a:pPr algn="just"/>
            <a:r>
              <a:rPr lang="en-US" dirty="0" smtClean="0"/>
              <a:t>Explicit consent usually required </a:t>
            </a:r>
          </a:p>
          <a:p>
            <a:pPr algn="just"/>
            <a:r>
              <a:rPr lang="en-US" dirty="0" smtClean="0"/>
              <a:t>Agreement to general terms and conditions of online service may not suffice </a:t>
            </a: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64</a:t>
            </a:fld>
            <a:endParaRPr lang="en-US" dirty="0">
              <a:solidFill>
                <a:schemeClr val="tx1"/>
              </a:solidFill>
            </a:endParaRPr>
          </a:p>
        </p:txBody>
      </p:sp>
    </p:spTree>
    <p:extLst>
      <p:ext uri="{BB962C8B-B14F-4D97-AF65-F5344CB8AC3E}">
        <p14:creationId xmlns:p14="http://schemas.microsoft.com/office/powerpoint/2010/main" val="1802198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274638"/>
            <a:ext cx="8229600" cy="1346200"/>
          </a:xfrm>
        </p:spPr>
        <p:txBody>
          <a:bodyPr/>
          <a:lstStyle/>
          <a:p>
            <a:pPr>
              <a:lnSpc>
                <a:spcPct val="90000"/>
              </a:lnSpc>
              <a:defRPr/>
            </a:pPr>
            <a:r>
              <a:rPr lang="en-GB" sz="3600" b="1" dirty="0" smtClean="0">
                <a:ea typeface="ＭＳ Ｐゴシック" pitchFamily="34" charset="-128"/>
              </a:rPr>
              <a:t>Article 32 – </a:t>
            </a:r>
            <a:r>
              <a:rPr lang="en-GB" sz="3600" b="1" dirty="0" err="1" smtClean="0">
                <a:ea typeface="ＭＳ Ｐゴシック" pitchFamily="34" charset="-128"/>
              </a:rPr>
              <a:t>Transborder</a:t>
            </a:r>
            <a:r>
              <a:rPr lang="en-GB" sz="3600" b="1" dirty="0" smtClean="0">
                <a:ea typeface="ＭＳ Ｐゴシック" pitchFamily="34" charset="-128"/>
              </a:rPr>
              <a:t> Access to Stored Computer Data with Consent or Where Publicly Available</a:t>
            </a:r>
            <a:endParaRPr lang="en-GB" sz="3600" b="1" dirty="0" smtClean="0">
              <a:effectLst>
                <a:outerShdw blurRad="38100" dist="38100" dir="2700000" algn="tl">
                  <a:srgbClr val="C0C0C0"/>
                </a:outerShdw>
              </a:effectLst>
              <a:ea typeface="ＭＳ Ｐゴシック" pitchFamily="34" charset="-128"/>
            </a:endParaRPr>
          </a:p>
        </p:txBody>
      </p:sp>
      <p:sp>
        <p:nvSpPr>
          <p:cNvPr id="2" name="Slide Number Placeholder 1"/>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65</a:t>
            </a:fld>
            <a:endParaRPr lang="en-US" dirty="0">
              <a:solidFill>
                <a:schemeClr val="tx1"/>
              </a:solidFill>
            </a:endParaRPr>
          </a:p>
        </p:txBody>
      </p:sp>
      <p:sp>
        <p:nvSpPr>
          <p:cNvPr id="6" name="Marcador de Posição de Conteúdo 2"/>
          <p:cNvSpPr>
            <a:spLocks noGrp="1"/>
          </p:cNvSpPr>
          <p:nvPr>
            <p:ph idx="1"/>
          </p:nvPr>
        </p:nvSpPr>
        <p:spPr>
          <a:xfrm>
            <a:off x="457200" y="2208628"/>
            <a:ext cx="8229600" cy="4158835"/>
          </a:xfrm>
        </p:spPr>
        <p:txBody>
          <a:bodyPr>
            <a:normAutofit lnSpcReduction="10000"/>
          </a:bodyPr>
          <a:lstStyle/>
          <a:p>
            <a:pPr marL="0" indent="0" algn="just">
              <a:spcBef>
                <a:spcPts val="600"/>
              </a:spcBef>
              <a:spcAft>
                <a:spcPts val="1200"/>
              </a:spcAft>
              <a:buFont typeface="Arial" pitchFamily="34" charset="0"/>
              <a:buNone/>
            </a:pPr>
            <a:r>
              <a:rPr lang="en-GB" sz="2400" dirty="0" smtClean="0">
                <a:ea typeface="ＭＳ Ｐゴシック" pitchFamily="34" charset="-128"/>
              </a:rPr>
              <a:t>A Party may, without the authorisation of another Party:</a:t>
            </a:r>
          </a:p>
          <a:p>
            <a:pPr marL="514350" indent="-514350" algn="just">
              <a:spcBef>
                <a:spcPts val="600"/>
              </a:spcBef>
              <a:spcAft>
                <a:spcPts val="1200"/>
              </a:spcAft>
              <a:buFont typeface="+mj-lt"/>
              <a:buAutoNum type="alphaLcParenR"/>
            </a:pPr>
            <a:r>
              <a:rPr lang="en-GB" sz="2400" dirty="0" smtClean="0">
                <a:ea typeface="ＭＳ Ｐゴシック" pitchFamily="34" charset="-128"/>
              </a:rPr>
              <a:t>access publicly available (open source) stored computer data, regardless of where the data is located geographically; or</a:t>
            </a:r>
            <a:endParaRPr lang="pt-PT" sz="2400" dirty="0">
              <a:ea typeface="ＭＳ Ｐゴシック" pitchFamily="34" charset="-128"/>
            </a:endParaRPr>
          </a:p>
          <a:p>
            <a:pPr marL="514350" indent="-514350" algn="just">
              <a:spcBef>
                <a:spcPts val="600"/>
              </a:spcBef>
              <a:spcAft>
                <a:spcPts val="1200"/>
              </a:spcAft>
              <a:buFont typeface="+mj-lt"/>
              <a:buAutoNum type="alphaLcParenR"/>
            </a:pPr>
            <a:r>
              <a:rPr lang="en-GB" sz="2400" dirty="0" smtClean="0">
                <a:ea typeface="ＭＳ Ｐゴシック" pitchFamily="34" charset="-128"/>
              </a:rPr>
              <a:t>access or receive, through a computer system in its territory, stored computer data located in another Party, if the Party obtains the lawful and voluntary consent of the </a:t>
            </a:r>
            <a:r>
              <a:rPr lang="en-GB" b="1" dirty="0" smtClean="0">
                <a:solidFill>
                  <a:srgbClr val="FF0000"/>
                </a:solidFill>
                <a:ea typeface="ＭＳ Ｐゴシック" pitchFamily="34" charset="-128"/>
              </a:rPr>
              <a:t>person who has the lawful authority to disclose the data </a:t>
            </a:r>
            <a:r>
              <a:rPr lang="en-GB" sz="2400" dirty="0" smtClean="0">
                <a:ea typeface="ＭＳ Ｐゴシック" pitchFamily="34" charset="-128"/>
              </a:rPr>
              <a:t>to the Party through that computer system.</a:t>
            </a:r>
            <a:endParaRPr lang="pt-PT" sz="2400" dirty="0" smtClean="0">
              <a:ea typeface="ＭＳ Ｐゴシック" pitchFamily="34" charset="-128"/>
            </a:endParaRPr>
          </a:p>
        </p:txBody>
      </p:sp>
    </p:spTree>
    <p:extLst>
      <p:ext uri="{BB962C8B-B14F-4D97-AF65-F5344CB8AC3E}">
        <p14:creationId xmlns:p14="http://schemas.microsoft.com/office/powerpoint/2010/main" val="32975628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Person who has the lawful authority to disclose data</a:t>
            </a:r>
            <a:endParaRPr lang="en-US" b="1" dirty="0"/>
          </a:p>
        </p:txBody>
      </p:sp>
      <p:sp>
        <p:nvSpPr>
          <p:cNvPr id="3" name="Content Placeholder 2"/>
          <p:cNvSpPr>
            <a:spLocks noGrp="1"/>
          </p:cNvSpPr>
          <p:nvPr>
            <p:ph idx="1"/>
          </p:nvPr>
        </p:nvSpPr>
        <p:spPr>
          <a:xfrm>
            <a:off x="457200" y="1978848"/>
            <a:ext cx="8229600" cy="4525963"/>
          </a:xfrm>
        </p:spPr>
        <p:txBody>
          <a:bodyPr/>
          <a:lstStyle/>
          <a:p>
            <a:pPr algn="just"/>
            <a:r>
              <a:rPr lang="en-US" dirty="0" smtClean="0">
                <a:latin typeface="+mj-lt"/>
              </a:rPr>
              <a:t>Depends on circumstances, laws and regulations</a:t>
            </a:r>
          </a:p>
          <a:p>
            <a:pPr marL="457200" indent="-457200" algn="just"/>
            <a:r>
              <a:rPr lang="en-US" dirty="0" smtClean="0">
                <a:latin typeface="+mj-lt"/>
              </a:rPr>
              <a:t>Example: </a:t>
            </a:r>
            <a:r>
              <a:rPr lang="en-US" dirty="0" smtClean="0">
                <a:latin typeface="+mj-lt"/>
                <a:cs typeface="Arial" panose="020B0604020202020204" pitchFamily="34" charset="0"/>
              </a:rPr>
              <a:t>An individual may provide access to a personal email that is stored abroad to a law enforcement official</a:t>
            </a:r>
          </a:p>
          <a:p>
            <a:pPr marL="457200" indent="-457200" algn="just"/>
            <a:r>
              <a:rPr lang="en-US" dirty="0" smtClean="0">
                <a:latin typeface="+mj-lt"/>
                <a:cs typeface="Arial" panose="020B0604020202020204" pitchFamily="34" charset="0"/>
              </a:rPr>
              <a:t>Service providers usually:</a:t>
            </a:r>
          </a:p>
          <a:p>
            <a:pPr marL="914400" lvl="1" indent="-457200" algn="just">
              <a:buFont typeface="Arial" panose="020B0604020202020204" pitchFamily="34" charset="0"/>
              <a:buChar char="•"/>
            </a:pPr>
            <a:r>
              <a:rPr lang="en-US" dirty="0" smtClean="0">
                <a:latin typeface="+mj-lt"/>
                <a:cs typeface="Arial" panose="020B0604020202020204" pitchFamily="34" charset="0"/>
              </a:rPr>
              <a:t>Hold user data but do not own/control it</a:t>
            </a:r>
          </a:p>
          <a:p>
            <a:pPr marL="914400" lvl="1" indent="-457200" algn="just">
              <a:buFont typeface="Arial" panose="020B0604020202020204" pitchFamily="34" charset="0"/>
              <a:buChar char="•"/>
            </a:pPr>
            <a:r>
              <a:rPr lang="en-US" dirty="0" smtClean="0">
                <a:cs typeface="Arial" panose="020B0604020202020204" pitchFamily="34" charset="0"/>
              </a:rPr>
              <a:t>Cannot consent </a:t>
            </a:r>
            <a:r>
              <a:rPr lang="en-US" dirty="0">
                <a:cs typeface="Arial" panose="020B0604020202020204" pitchFamily="34" charset="0"/>
              </a:rPr>
              <a:t>validly to disclosure of user </a:t>
            </a:r>
            <a:r>
              <a:rPr lang="en-US" dirty="0" smtClean="0">
                <a:cs typeface="Arial" panose="020B0604020202020204" pitchFamily="34" charset="0"/>
              </a:rPr>
              <a:t>data</a:t>
            </a:r>
            <a:endParaRPr lang="en-US" dirty="0">
              <a:cs typeface="Arial" panose="020B0604020202020204" pitchFamily="34" charset="0"/>
            </a:endParaRPr>
          </a:p>
        </p:txBody>
      </p:sp>
      <p:sp>
        <p:nvSpPr>
          <p:cNvPr id="4" name="Slide Number Placeholder 3"/>
          <p:cNvSpPr>
            <a:spLocks noGrp="1"/>
          </p:cNvSpPr>
          <p:nvPr>
            <p:ph type="sldNum" sz="quarter" idx="12"/>
          </p:nvPr>
        </p:nvSpPr>
        <p:spPr/>
        <p:txBody>
          <a:bodyPr/>
          <a:lstStyle/>
          <a:p>
            <a:pPr>
              <a:defRPr/>
            </a:pPr>
            <a:r>
              <a:rPr lang="en-US" dirty="0" smtClean="0">
                <a:solidFill>
                  <a:schemeClr val="tx1"/>
                </a:solidFill>
              </a:rPr>
              <a:t>!</a:t>
            </a:r>
            <a:fld id="{0E62E50F-F83A-42AC-8BE7-462956D58F63}" type="slidenum">
              <a:rPr lang="en-US" smtClean="0">
                <a:solidFill>
                  <a:schemeClr val="tx1"/>
                </a:solidFill>
              </a:rPr>
              <a:pPr>
                <a:defRPr/>
              </a:pPr>
              <a:t>66</a:t>
            </a:fld>
            <a:endParaRPr lang="en-US" dirty="0">
              <a:solidFill>
                <a:schemeClr val="tx1"/>
              </a:solidFill>
            </a:endParaRPr>
          </a:p>
        </p:txBody>
      </p:sp>
    </p:spTree>
    <p:extLst>
      <p:ext uri="{BB962C8B-B14F-4D97-AF65-F5344CB8AC3E}">
        <p14:creationId xmlns:p14="http://schemas.microsoft.com/office/powerpoint/2010/main" val="38408526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5901"/>
            <a:ext cx="8229600" cy="4875551"/>
          </a:xfrm>
        </p:spPr>
        <p:txBody>
          <a:bodyPr>
            <a:normAutofit fontScale="92500" lnSpcReduction="20000"/>
          </a:bodyPr>
          <a:lstStyle/>
          <a:p>
            <a:pPr algn="just"/>
            <a:r>
              <a:rPr lang="en-US" dirty="0" smtClean="0"/>
              <a:t>Subscriber information typically sought from multinational service providers with headquarters in United States (“US service providers”)</a:t>
            </a:r>
          </a:p>
          <a:p>
            <a:pPr algn="just"/>
            <a:endParaRPr lang="en-US" dirty="0"/>
          </a:p>
          <a:p>
            <a:pPr algn="just"/>
            <a:r>
              <a:rPr lang="en-US" dirty="0" smtClean="0"/>
              <a:t>US service providers have their own requirements with regards to allowing access to or disclosing data</a:t>
            </a:r>
          </a:p>
          <a:p>
            <a:pPr algn="just"/>
            <a:endParaRPr lang="en-US" dirty="0"/>
          </a:p>
          <a:p>
            <a:pPr algn="just"/>
            <a:r>
              <a:rPr lang="en-US" dirty="0" smtClean="0"/>
              <a:t>Requirements depend on kind of data being requested (most difficult to gain access to content data)</a:t>
            </a:r>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67</a:t>
            </a:fld>
            <a:endParaRPr lang="en-US"/>
          </a:p>
        </p:txBody>
      </p:sp>
      <p:sp>
        <p:nvSpPr>
          <p:cNvPr id="5" name="Title 1"/>
          <p:cNvSpPr>
            <a:spLocks noGrp="1"/>
          </p:cNvSpPr>
          <p:nvPr>
            <p:ph type="title"/>
          </p:nvPr>
        </p:nvSpPr>
        <p:spPr>
          <a:xfrm>
            <a:off x="328613" y="211476"/>
            <a:ext cx="8515350" cy="1143000"/>
          </a:xfrm>
        </p:spPr>
        <p:txBody>
          <a:bodyPr/>
          <a:lstStyle/>
          <a:p>
            <a:r>
              <a:rPr lang="en-US" sz="3400" b="1" dirty="0" smtClean="0"/>
              <a:t>Voluntary Cooperation without Legal Mandate</a:t>
            </a:r>
            <a:endParaRPr lang="en-US" sz="3400" b="1" dirty="0"/>
          </a:p>
        </p:txBody>
      </p:sp>
    </p:spTree>
    <p:extLst>
      <p:ext uri="{BB962C8B-B14F-4D97-AF65-F5344CB8AC3E}">
        <p14:creationId xmlns:p14="http://schemas.microsoft.com/office/powerpoint/2010/main" val="1743022224"/>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68</a:t>
            </a:fld>
            <a:endParaRPr lang="en-US"/>
          </a:p>
        </p:txBody>
      </p:sp>
      <p:pic>
        <p:nvPicPr>
          <p:cNvPr id="7" name="Picture 6"/>
          <p:cNvPicPr>
            <a:picLocks noChangeAspect="1"/>
          </p:cNvPicPr>
          <p:nvPr/>
        </p:nvPicPr>
        <p:blipFill rotWithShape="1">
          <a:blip r:embed="rId3"/>
          <a:srcRect b="29664"/>
          <a:stretch/>
        </p:blipFill>
        <p:spPr>
          <a:xfrm>
            <a:off x="457200" y="694690"/>
            <a:ext cx="8353425" cy="5578519"/>
          </a:xfrm>
          <a:prstGeom prst="rect">
            <a:avLst/>
          </a:prstGeom>
        </p:spPr>
      </p:pic>
    </p:spTree>
    <p:extLst>
      <p:ext uri="{BB962C8B-B14F-4D97-AF65-F5344CB8AC3E}">
        <p14:creationId xmlns:p14="http://schemas.microsoft.com/office/powerpoint/2010/main" val="31933352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69</a:t>
            </a:fld>
            <a:endParaRPr lang="en-US"/>
          </a:p>
        </p:txBody>
      </p:sp>
      <p:pic>
        <p:nvPicPr>
          <p:cNvPr id="1026" name="Picture 2" descr="https://publicintelligence.net/wp-content/uploads/2011/11/Facebook2010-2_Page_1.jpg"/>
          <p:cNvPicPr>
            <a:picLocks noChangeAspect="1" noChangeArrowheads="1"/>
          </p:cNvPicPr>
          <p:nvPr/>
        </p:nvPicPr>
        <p:blipFill rotWithShape="1">
          <a:blip r:embed="rId3">
            <a:extLst>
              <a:ext uri="{28A0092B-C50C-407E-A947-70E740481C1C}">
                <a14:useLocalDpi xmlns:a14="http://schemas.microsoft.com/office/drawing/2010/main" val="0"/>
              </a:ext>
            </a:extLst>
          </a:blip>
          <a:srcRect b="19462"/>
          <a:stretch/>
        </p:blipFill>
        <p:spPr bwMode="auto">
          <a:xfrm>
            <a:off x="1090091" y="9571"/>
            <a:ext cx="6916253" cy="68524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54428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85604"/>
            <a:ext cx="8229600" cy="5334000"/>
          </a:xfrm>
        </p:spPr>
        <p:txBody>
          <a:bodyPr>
            <a:noAutofit/>
          </a:bodyPr>
          <a:lstStyle/>
          <a:p>
            <a:pPr algn="just"/>
            <a:r>
              <a:rPr lang="en-US" sz="3000" dirty="0" smtClean="0"/>
              <a:t>In the Budapest Convention "service </a:t>
            </a:r>
            <a:r>
              <a:rPr lang="en-US" sz="3000" dirty="0"/>
              <a:t>provider" means:</a:t>
            </a:r>
          </a:p>
          <a:p>
            <a:pPr marL="971550" lvl="1" indent="-571500" algn="just">
              <a:buFont typeface="+mj-lt"/>
              <a:buAutoNum type="romanUcPeriod"/>
            </a:pPr>
            <a:r>
              <a:rPr lang="en-US" sz="2600" dirty="0" smtClean="0"/>
              <a:t>any </a:t>
            </a:r>
            <a:r>
              <a:rPr lang="en-US" sz="2600" dirty="0"/>
              <a:t>public or private entity that provides to </a:t>
            </a:r>
            <a:r>
              <a:rPr lang="en-US" sz="2600" dirty="0" smtClean="0"/>
              <a:t>users </a:t>
            </a:r>
            <a:r>
              <a:rPr lang="en-US" sz="2600" dirty="0"/>
              <a:t>of its </a:t>
            </a:r>
            <a:r>
              <a:rPr lang="en-US" sz="2600" dirty="0" smtClean="0"/>
              <a:t>service </a:t>
            </a:r>
            <a:r>
              <a:rPr lang="en-US" sz="2600" dirty="0"/>
              <a:t>the ability to communicate </a:t>
            </a:r>
            <a:r>
              <a:rPr lang="en-US" sz="2600" dirty="0" smtClean="0"/>
              <a:t>by means </a:t>
            </a:r>
            <a:r>
              <a:rPr lang="en-US" sz="2600" dirty="0"/>
              <a:t>of a </a:t>
            </a:r>
            <a:r>
              <a:rPr lang="en-US" sz="2600" dirty="0" smtClean="0"/>
              <a:t>computer </a:t>
            </a:r>
            <a:r>
              <a:rPr lang="en-US" sz="2600" dirty="0"/>
              <a:t>system, and</a:t>
            </a:r>
          </a:p>
          <a:p>
            <a:pPr marL="971550" lvl="1" indent="-571500" algn="just">
              <a:buFont typeface="+mj-lt"/>
              <a:buAutoNum type="romanUcPeriod"/>
            </a:pPr>
            <a:r>
              <a:rPr lang="en-US" sz="2600" dirty="0" smtClean="0"/>
              <a:t>any </a:t>
            </a:r>
            <a:r>
              <a:rPr lang="en-US" sz="2600" dirty="0"/>
              <a:t>other entity that processes or stores </a:t>
            </a:r>
            <a:r>
              <a:rPr lang="en-US" sz="2600" dirty="0" smtClean="0"/>
              <a:t>computer </a:t>
            </a:r>
            <a:r>
              <a:rPr lang="en-US" sz="2600" dirty="0"/>
              <a:t>data </a:t>
            </a:r>
            <a:r>
              <a:rPr lang="en-US" sz="2600" dirty="0" smtClean="0"/>
              <a:t>on </a:t>
            </a:r>
            <a:r>
              <a:rPr lang="en-US" sz="2600" dirty="0"/>
              <a:t>behalf of such </a:t>
            </a:r>
            <a:r>
              <a:rPr lang="en-US" sz="2600" dirty="0" smtClean="0"/>
              <a:t>communication 	service </a:t>
            </a:r>
            <a:r>
              <a:rPr lang="en-US" sz="2600" dirty="0"/>
              <a:t>or users of </a:t>
            </a:r>
            <a:r>
              <a:rPr lang="en-US" sz="2600" dirty="0" smtClean="0"/>
              <a:t>such service</a:t>
            </a:r>
            <a:r>
              <a:rPr lang="en-US" sz="2600" dirty="0"/>
              <a:t>.</a:t>
            </a:r>
            <a:endParaRPr lang="en-US" sz="2600" dirty="0" smtClean="0"/>
          </a:p>
          <a:p>
            <a:r>
              <a:rPr lang="en-US" sz="3000" dirty="0" smtClean="0"/>
              <a:t>[trainer to refer to definition of service provider in local legislation]</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a:t>
            </a:fld>
            <a:endParaRPr lang="en-US" dirty="0"/>
          </a:p>
        </p:txBody>
      </p:sp>
      <p:sp>
        <p:nvSpPr>
          <p:cNvPr id="5" name="Title 4"/>
          <p:cNvSpPr>
            <a:spLocks noGrp="1"/>
          </p:cNvSpPr>
          <p:nvPr>
            <p:ph type="title"/>
          </p:nvPr>
        </p:nvSpPr>
        <p:spPr/>
        <p:txBody>
          <a:bodyPr/>
          <a:lstStyle/>
          <a:p>
            <a:r>
              <a:rPr lang="en-US" b="1" dirty="0" smtClean="0"/>
              <a:t>Service Provider</a:t>
            </a:r>
            <a:endParaRPr lang="en-US" b="1" dirty="0"/>
          </a:p>
        </p:txBody>
      </p:sp>
    </p:spTree>
    <p:extLst>
      <p:ext uri="{BB962C8B-B14F-4D97-AF65-F5344CB8AC3E}">
        <p14:creationId xmlns:p14="http://schemas.microsoft.com/office/powerpoint/2010/main" val="267402603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CBD56858-EB0B-D04D-B23C-7A827FD60C9F}" type="slidenum">
              <a:rPr lang="en-US" smtClean="0"/>
              <a:pPr/>
              <a:t>70</a:t>
            </a:fld>
            <a:endParaRPr lang="en-US"/>
          </a:p>
        </p:txBody>
      </p:sp>
      <p:pic>
        <p:nvPicPr>
          <p:cNvPr id="2052" name="Picture 4" descr="Image result for twitter law enforcement guidel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35504"/>
            <a:ext cx="8832744" cy="62859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748873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Image result for apple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2744" y="18601"/>
            <a:ext cx="1427973" cy="165507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42227"/>
            <a:ext cx="8229600" cy="1143000"/>
          </a:xfrm>
        </p:spPr>
        <p:txBody>
          <a:bodyPr/>
          <a:lstStyle/>
          <a:p>
            <a:r>
              <a:rPr lang="en-US" sz="3400" b="1" dirty="0" smtClean="0"/>
              <a:t>Apple</a:t>
            </a:r>
            <a:endParaRPr lang="en-US" sz="3400" b="1" dirty="0"/>
          </a:p>
        </p:txBody>
      </p:sp>
      <p:sp>
        <p:nvSpPr>
          <p:cNvPr id="3" name="Content Placeholder 2"/>
          <p:cNvSpPr>
            <a:spLocks noGrp="1"/>
          </p:cNvSpPr>
          <p:nvPr>
            <p:ph idx="1"/>
          </p:nvPr>
        </p:nvSpPr>
        <p:spPr>
          <a:xfrm>
            <a:off x="286871" y="806824"/>
            <a:ext cx="8552329" cy="6051175"/>
          </a:xfrm>
        </p:spPr>
        <p:txBody>
          <a:bodyPr>
            <a:normAutofit fontScale="92500" lnSpcReduction="20000"/>
          </a:bodyPr>
          <a:lstStyle/>
          <a:p>
            <a:pPr marL="0" indent="0" algn="just">
              <a:buNone/>
            </a:pPr>
            <a:r>
              <a:rPr lang="en-US" dirty="0" smtClean="0"/>
              <a:t>Apple </a:t>
            </a:r>
            <a:r>
              <a:rPr lang="en-US" dirty="0"/>
              <a:t>will accept service of legally valid law enforcement information requests by email from law enforcement agencies, provided these are transmitted from the official email address of the law enforcement agency concerned. Law enforcement officers in EMEIA submitting an information request to Apple should complete a Law Enforcement Information Request template </a:t>
            </a:r>
            <a:r>
              <a:rPr lang="en-US" dirty="0" smtClean="0"/>
              <a:t>and transmit </a:t>
            </a:r>
            <a:r>
              <a:rPr lang="en-US" dirty="0"/>
              <a:t>it directly from their official law enforcement email address to the mailbox law.enf.emeia@apple.com. This email address is intended solely for submission of law enforcement requests by law enforcement and government agents. Unless emergency procedures are used, Apple only discloses content upon a search warrants pursuant to an MLA request or a similar cooperative effort</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71</a:t>
            </a:fld>
            <a:endParaRPr lang="en-US"/>
          </a:p>
        </p:txBody>
      </p:sp>
    </p:spTree>
    <p:extLst>
      <p:ext uri="{BB962C8B-B14F-4D97-AF65-F5344CB8AC3E}">
        <p14:creationId xmlns:p14="http://schemas.microsoft.com/office/powerpoint/2010/main" val="33684234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Facebook</a:t>
            </a:r>
            <a:endParaRPr lang="en-US" sz="3400" b="1" dirty="0"/>
          </a:p>
        </p:txBody>
      </p:sp>
      <p:sp>
        <p:nvSpPr>
          <p:cNvPr id="3" name="Content Placeholder 2"/>
          <p:cNvSpPr>
            <a:spLocks noGrp="1"/>
          </p:cNvSpPr>
          <p:nvPr>
            <p:ph idx="1"/>
          </p:nvPr>
        </p:nvSpPr>
        <p:spPr>
          <a:xfrm>
            <a:off x="457200" y="2005649"/>
            <a:ext cx="8229600" cy="4525963"/>
          </a:xfrm>
        </p:spPr>
        <p:txBody>
          <a:bodyPr>
            <a:normAutofit fontScale="92500" lnSpcReduction="10000"/>
          </a:bodyPr>
          <a:lstStyle/>
          <a:p>
            <a:pPr marL="0" indent="0" algn="just">
              <a:buNone/>
            </a:pPr>
            <a:r>
              <a:rPr lang="en-US" dirty="0"/>
              <a:t>Facebook Requests from regions other than the USA or Canada need to be sent to Facebook Ireland and are handled by the Facebook Ireland law enforcement unit. The Facebook conditions and procedures for disclosure to foreign authorities are not very specific. It would seem that Facebook Ireland Limited is able to disclose subscriber information [and “certain other records” meaning traffic data] upon request. Facebook will not process broad or vague request.</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72</a:t>
            </a:fld>
            <a:endParaRPr lang="en-US"/>
          </a:p>
        </p:txBody>
      </p:sp>
      <p:pic>
        <p:nvPicPr>
          <p:cNvPr id="2050" name="Picture 2" descr="Image result for facebook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4107" y="-313373"/>
            <a:ext cx="2851785" cy="2851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65900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Microsoft</a:t>
            </a:r>
            <a:endParaRPr lang="en-US" sz="3400" b="1" dirty="0"/>
          </a:p>
        </p:txBody>
      </p:sp>
      <p:sp>
        <p:nvSpPr>
          <p:cNvPr id="3" name="Content Placeholder 2"/>
          <p:cNvSpPr>
            <a:spLocks noGrp="1"/>
          </p:cNvSpPr>
          <p:nvPr>
            <p:ph idx="1"/>
          </p:nvPr>
        </p:nvSpPr>
        <p:spPr>
          <a:xfrm>
            <a:off x="457200" y="1830387"/>
            <a:ext cx="8229600" cy="4525963"/>
          </a:xfrm>
        </p:spPr>
        <p:txBody>
          <a:bodyPr>
            <a:normAutofit/>
          </a:bodyPr>
          <a:lstStyle/>
          <a:p>
            <a:pPr marL="0" indent="0" algn="just">
              <a:buNone/>
            </a:pPr>
            <a:r>
              <a:rPr lang="en-US" dirty="0" smtClean="0"/>
              <a:t>For </a:t>
            </a:r>
            <a:r>
              <a:rPr lang="en-US" dirty="0"/>
              <a:t>requests from outside the US, Microsoft can provide basic subscriber information (BSI) and transactional data, directly to upon receipt of a request to their office in the Republic of Ireland. For content data, an MLA request needed. Microsoft compliance team reviews the requests for data to ensure the requests are valid, rejects those who are not valid, and only provides data specified in the legal order.</a:t>
            </a:r>
          </a:p>
        </p:txBody>
      </p:sp>
      <p:sp>
        <p:nvSpPr>
          <p:cNvPr id="4" name="Slide Number Placeholder 3"/>
          <p:cNvSpPr>
            <a:spLocks noGrp="1"/>
          </p:cNvSpPr>
          <p:nvPr>
            <p:ph type="sldNum" sz="quarter" idx="12"/>
          </p:nvPr>
        </p:nvSpPr>
        <p:spPr/>
        <p:txBody>
          <a:bodyPr/>
          <a:lstStyle/>
          <a:p>
            <a:fld id="{CBD56858-EB0B-D04D-B23C-7A827FD60C9F}" type="slidenum">
              <a:rPr lang="en-US" smtClean="0"/>
              <a:pPr/>
              <a:t>73</a:t>
            </a:fld>
            <a:endParaRPr lang="en-US"/>
          </a:p>
        </p:txBody>
      </p:sp>
      <p:pic>
        <p:nvPicPr>
          <p:cNvPr id="1028" name="Picture 4" descr="http://logok.org/wp-content/uploads/2014/06/Microsoft-logo-m-box.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9255" y="-1348422"/>
            <a:ext cx="7179945" cy="4389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286665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Considerations in Cooperating with Foreign Service Providers</a:t>
            </a:r>
            <a:endParaRPr lang="en-US" sz="3400" b="1" dirty="0"/>
          </a:p>
        </p:txBody>
      </p:sp>
      <p:sp>
        <p:nvSpPr>
          <p:cNvPr id="3" name="Content Placeholder 2"/>
          <p:cNvSpPr>
            <a:spLocks noGrp="1"/>
          </p:cNvSpPr>
          <p:nvPr>
            <p:ph idx="1"/>
          </p:nvPr>
        </p:nvSpPr>
        <p:spPr/>
        <p:txBody>
          <a:bodyPr/>
          <a:lstStyle/>
          <a:p>
            <a:pPr algn="just"/>
            <a:r>
              <a:rPr lang="en-US" dirty="0" smtClean="0"/>
              <a:t>Volatility of policies</a:t>
            </a:r>
          </a:p>
          <a:p>
            <a:pPr algn="just"/>
            <a:r>
              <a:rPr lang="en-US" dirty="0" smtClean="0"/>
              <a:t>Location, territoriality and jurisdiction</a:t>
            </a:r>
          </a:p>
          <a:p>
            <a:pPr algn="just"/>
            <a:r>
              <a:rPr lang="en-US" dirty="0" smtClean="0"/>
              <a:t>US </a:t>
            </a:r>
            <a:r>
              <a:rPr lang="en-US" dirty="0" err="1" smtClean="0"/>
              <a:t>vs</a:t>
            </a:r>
            <a:r>
              <a:rPr lang="en-US" dirty="0" smtClean="0"/>
              <a:t> European providers</a:t>
            </a:r>
          </a:p>
          <a:p>
            <a:pPr algn="just"/>
            <a:r>
              <a:rPr lang="en-US" dirty="0" smtClean="0"/>
              <a:t> Direct &amp; emergency requests</a:t>
            </a:r>
          </a:p>
          <a:p>
            <a:pPr algn="just"/>
            <a:r>
              <a:rPr lang="en-US" dirty="0" smtClean="0"/>
              <a:t>Different requirements for different types of data</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74</a:t>
            </a:fld>
            <a:endParaRPr lang="en-US" dirty="0"/>
          </a:p>
        </p:txBody>
      </p:sp>
    </p:spTree>
    <p:extLst>
      <p:ext uri="{BB962C8B-B14F-4D97-AF65-F5344CB8AC3E}">
        <p14:creationId xmlns:p14="http://schemas.microsoft.com/office/powerpoint/2010/main" val="20684567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Volatility of Policies</a:t>
            </a:r>
            <a:endParaRPr lang="en-US" sz="3400" b="1" dirty="0"/>
          </a:p>
        </p:txBody>
      </p:sp>
      <p:sp>
        <p:nvSpPr>
          <p:cNvPr id="3" name="Content Placeholder 2"/>
          <p:cNvSpPr>
            <a:spLocks noGrp="1"/>
          </p:cNvSpPr>
          <p:nvPr>
            <p:ph idx="1"/>
          </p:nvPr>
        </p:nvSpPr>
        <p:spPr>
          <a:xfrm>
            <a:off x="457200" y="1581982"/>
            <a:ext cx="8229600" cy="4956930"/>
          </a:xfrm>
        </p:spPr>
        <p:txBody>
          <a:bodyPr>
            <a:normAutofit/>
          </a:bodyPr>
          <a:lstStyle/>
          <a:p>
            <a:pPr algn="just"/>
            <a:r>
              <a:rPr lang="en-US" dirty="0" smtClean="0"/>
              <a:t>Service provider policies lack foreseeability </a:t>
            </a:r>
          </a:p>
          <a:p>
            <a:pPr algn="just"/>
            <a:r>
              <a:rPr lang="en-US" dirty="0" smtClean="0"/>
              <a:t>Policies can be and are changed unilaterally without prior notice</a:t>
            </a:r>
          </a:p>
          <a:p>
            <a:pPr algn="just"/>
            <a:r>
              <a:rPr lang="en-US" dirty="0" smtClean="0"/>
              <a:t>Policies are applied differently for different Parties to Budapest Convention </a:t>
            </a:r>
          </a:p>
          <a:p>
            <a:pPr algn="just"/>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75</a:t>
            </a:fld>
            <a:endParaRPr lang="en-US" dirty="0"/>
          </a:p>
        </p:txBody>
      </p:sp>
    </p:spTree>
    <p:extLst>
      <p:ext uri="{BB962C8B-B14F-4D97-AF65-F5344CB8AC3E}">
        <p14:creationId xmlns:p14="http://schemas.microsoft.com/office/powerpoint/2010/main" val="1603354678"/>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smtClean="0"/>
              <a:t>Location, Territoriality &amp; Jurisdiction</a:t>
            </a:r>
            <a:endParaRPr lang="en-US" sz="3400" b="1" dirty="0"/>
          </a:p>
        </p:txBody>
      </p:sp>
      <p:sp>
        <p:nvSpPr>
          <p:cNvPr id="3" name="Content Placeholder 2"/>
          <p:cNvSpPr>
            <a:spLocks noGrp="1"/>
          </p:cNvSpPr>
          <p:nvPr>
            <p:ph idx="1"/>
          </p:nvPr>
        </p:nvSpPr>
        <p:spPr>
          <a:xfrm>
            <a:off x="457200" y="1417638"/>
            <a:ext cx="8229600" cy="5121274"/>
          </a:xfrm>
        </p:spPr>
        <p:txBody>
          <a:bodyPr>
            <a:normAutofit/>
          </a:bodyPr>
          <a:lstStyle/>
          <a:p>
            <a:pPr algn="just"/>
            <a:r>
              <a:rPr lang="en-US" dirty="0" smtClean="0"/>
              <a:t>Conditions for access to subscriber information determined by:</a:t>
            </a:r>
          </a:p>
          <a:p>
            <a:pPr lvl="1" algn="just"/>
            <a:r>
              <a:rPr lang="en-US" dirty="0" smtClean="0"/>
              <a:t>location of service provider and regulations governing such service provider</a:t>
            </a:r>
          </a:p>
          <a:p>
            <a:pPr lvl="1" algn="just"/>
            <a:r>
              <a:rPr lang="en-US" dirty="0" smtClean="0"/>
              <a:t>whether requesting law enforcement authority has jurisdiction over offence</a:t>
            </a:r>
          </a:p>
          <a:p>
            <a:pPr algn="just"/>
            <a:endParaRPr lang="en-US" dirty="0" smtClean="0"/>
          </a:p>
          <a:p>
            <a:pPr algn="just"/>
            <a:r>
              <a:rPr lang="en-US" dirty="0" smtClean="0"/>
              <a:t>Content data in US is not always voluntarily disclosed – often requires formal request to US Government</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76</a:t>
            </a:fld>
            <a:endParaRPr lang="en-US" dirty="0"/>
          </a:p>
        </p:txBody>
      </p:sp>
    </p:spTree>
    <p:extLst>
      <p:ext uri="{BB962C8B-B14F-4D97-AF65-F5344CB8AC3E}">
        <p14:creationId xmlns:p14="http://schemas.microsoft.com/office/powerpoint/2010/main" val="173130649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4774" y="274638"/>
            <a:ext cx="8469442" cy="1143000"/>
          </a:xfrm>
        </p:spPr>
        <p:txBody>
          <a:bodyPr/>
          <a:lstStyle/>
          <a:p>
            <a:r>
              <a:rPr lang="en-US" sz="3400" b="1" dirty="0" smtClean="0"/>
              <a:t>US </a:t>
            </a:r>
            <a:r>
              <a:rPr lang="en-US" sz="3400" b="1" dirty="0" err="1" smtClean="0"/>
              <a:t>vs</a:t>
            </a:r>
            <a:r>
              <a:rPr lang="en-US" sz="3400" b="1" dirty="0" smtClean="0"/>
              <a:t> European Providers</a:t>
            </a:r>
            <a:endParaRPr lang="en-US" sz="3400" b="1" dirty="0"/>
          </a:p>
        </p:txBody>
      </p:sp>
      <p:sp>
        <p:nvSpPr>
          <p:cNvPr id="3" name="Content Placeholder 2"/>
          <p:cNvSpPr>
            <a:spLocks noGrp="1"/>
          </p:cNvSpPr>
          <p:nvPr>
            <p:ph idx="1"/>
          </p:nvPr>
        </p:nvSpPr>
        <p:spPr>
          <a:xfrm>
            <a:off x="457200" y="1154243"/>
            <a:ext cx="8229600" cy="5567232"/>
          </a:xfrm>
        </p:spPr>
        <p:txBody>
          <a:bodyPr>
            <a:normAutofit fontScale="92500" lnSpcReduction="10000"/>
          </a:bodyPr>
          <a:lstStyle/>
          <a:p>
            <a:pPr algn="just"/>
            <a:r>
              <a:rPr lang="en-US" dirty="0" smtClean="0"/>
              <a:t>US service providers voluntarily and directly disclose subscriber information &amp; traffic data to foreign law enforcement agencies</a:t>
            </a:r>
          </a:p>
          <a:p>
            <a:pPr algn="just"/>
            <a:endParaRPr lang="en-US" dirty="0"/>
          </a:p>
          <a:p>
            <a:pPr algn="just"/>
            <a:r>
              <a:rPr lang="en-US" dirty="0" smtClean="0"/>
              <a:t>European service providers only disclose subscriber information &amp; traffic data in response to orders received via domestic authorities following mutual legal assistance requests</a:t>
            </a:r>
          </a:p>
          <a:p>
            <a:pPr algn="just"/>
            <a:endParaRPr lang="en-US" dirty="0"/>
          </a:p>
          <a:p>
            <a:pPr algn="just"/>
            <a:r>
              <a:rPr lang="en-US" dirty="0" smtClean="0"/>
              <a:t>Many US service providers have European subsidiaries which restricts possibilities for direct cooperation</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77</a:t>
            </a:fld>
            <a:endParaRPr lang="en-US" dirty="0"/>
          </a:p>
        </p:txBody>
      </p:sp>
    </p:spTree>
    <p:extLst>
      <p:ext uri="{BB962C8B-B14F-4D97-AF65-F5344CB8AC3E}">
        <p14:creationId xmlns:p14="http://schemas.microsoft.com/office/powerpoint/2010/main" val="180879999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Direct preservation &amp; emergency requests</a:t>
            </a:r>
            <a:endParaRPr lang="en-US" sz="3400" b="1" dirty="0"/>
          </a:p>
        </p:txBody>
      </p:sp>
      <p:sp>
        <p:nvSpPr>
          <p:cNvPr id="3" name="Content Placeholder 2"/>
          <p:cNvSpPr>
            <a:spLocks noGrp="1"/>
          </p:cNvSpPr>
          <p:nvPr>
            <p:ph idx="1"/>
          </p:nvPr>
        </p:nvSpPr>
        <p:spPr/>
        <p:txBody>
          <a:bodyPr/>
          <a:lstStyle/>
          <a:p>
            <a:pPr algn="just"/>
            <a:r>
              <a:rPr lang="en-US" dirty="0" smtClean="0"/>
              <a:t>US service providers accept requests for preservation made directly by foreign authorities</a:t>
            </a:r>
          </a:p>
          <a:p>
            <a:pPr algn="just"/>
            <a:endParaRPr lang="en-US" dirty="0"/>
          </a:p>
          <a:p>
            <a:pPr algn="just"/>
            <a:r>
              <a:rPr lang="en-US" dirty="0" smtClean="0"/>
              <a:t>US service providers have procedures for accepting emergency requests</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78</a:t>
            </a:fld>
            <a:endParaRPr lang="en-US" dirty="0"/>
          </a:p>
        </p:txBody>
      </p:sp>
    </p:spTree>
    <p:extLst>
      <p:ext uri="{BB962C8B-B14F-4D97-AF65-F5344CB8AC3E}">
        <p14:creationId xmlns:p14="http://schemas.microsoft.com/office/powerpoint/2010/main" val="99810547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400" b="1" dirty="0" smtClean="0"/>
              <a:t>Different requirements for different types of data</a:t>
            </a:r>
            <a:endParaRPr lang="en-US" sz="3400" b="1" dirty="0"/>
          </a:p>
        </p:txBody>
      </p:sp>
      <p:sp>
        <p:nvSpPr>
          <p:cNvPr id="3" name="Content Placeholder 2"/>
          <p:cNvSpPr>
            <a:spLocks noGrp="1"/>
          </p:cNvSpPr>
          <p:nvPr>
            <p:ph idx="1"/>
          </p:nvPr>
        </p:nvSpPr>
        <p:spPr/>
        <p:txBody>
          <a:bodyPr/>
          <a:lstStyle/>
          <a:p>
            <a:r>
              <a:rPr lang="en-US" dirty="0" smtClean="0"/>
              <a:t>US Service Providers require different levels of safeguards to disclose different kinds of data</a:t>
            </a:r>
          </a:p>
          <a:p>
            <a:endParaRPr lang="en-US" dirty="0"/>
          </a:p>
          <a:p>
            <a:pPr algn="just"/>
            <a:r>
              <a:rPr lang="en-US" dirty="0" smtClean="0"/>
              <a:t>Access to subscriber information may be accepted on a production order while a court order may be required to access content information </a:t>
            </a:r>
            <a:endParaRPr lang="en-US" dirty="0"/>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79</a:t>
            </a:fld>
            <a:endParaRPr lang="en-US" dirty="0"/>
          </a:p>
        </p:txBody>
      </p:sp>
    </p:spTree>
    <p:extLst>
      <p:ext uri="{BB962C8B-B14F-4D97-AF65-F5344CB8AC3E}">
        <p14:creationId xmlns:p14="http://schemas.microsoft.com/office/powerpoint/2010/main" val="2379159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5545"/>
            <a:ext cx="8229600" cy="4890806"/>
          </a:xfrm>
        </p:spPr>
        <p:txBody>
          <a:bodyPr>
            <a:normAutofit/>
          </a:bodyPr>
          <a:lstStyle/>
          <a:p>
            <a:pPr algn="just"/>
            <a:r>
              <a:rPr lang="en-US" sz="2800" dirty="0"/>
              <a:t>Includes:	</a:t>
            </a:r>
          </a:p>
          <a:p>
            <a:pPr lvl="1" algn="just"/>
            <a:r>
              <a:rPr lang="en-US" sz="2400" dirty="0"/>
              <a:t>Entities that </a:t>
            </a:r>
            <a:r>
              <a:rPr lang="en-US" sz="2400" b="1" u="sng" dirty="0"/>
              <a:t>provide ability to communicate </a:t>
            </a:r>
            <a:r>
              <a:rPr lang="en-US" sz="2400" dirty="0"/>
              <a:t>by means of computer system</a:t>
            </a:r>
          </a:p>
          <a:p>
            <a:pPr lvl="1" algn="just"/>
            <a:r>
              <a:rPr lang="en-US" sz="2400" dirty="0"/>
              <a:t>Any entity that </a:t>
            </a:r>
            <a:r>
              <a:rPr lang="en-US" sz="2400" b="1" u="sng" dirty="0"/>
              <a:t>processes/stores computer data</a:t>
            </a:r>
            <a:r>
              <a:rPr lang="en-US" sz="2400" dirty="0"/>
              <a:t> on behalf of such entities</a:t>
            </a:r>
          </a:p>
          <a:p>
            <a:pPr algn="just"/>
            <a:r>
              <a:rPr lang="en-US" sz="2800" dirty="0" smtClean="0"/>
              <a:t>Includes both </a:t>
            </a:r>
            <a:r>
              <a:rPr lang="en-US" sz="2800" b="1" u="sng" dirty="0" smtClean="0"/>
              <a:t>private </a:t>
            </a:r>
            <a:r>
              <a:rPr lang="en-US" sz="2800" dirty="0" smtClean="0"/>
              <a:t>and </a:t>
            </a:r>
            <a:r>
              <a:rPr lang="en-US" sz="2800" b="1" u="sng" dirty="0" smtClean="0"/>
              <a:t>public </a:t>
            </a:r>
            <a:r>
              <a:rPr lang="en-US" sz="2800" dirty="0" smtClean="0"/>
              <a:t>entities</a:t>
            </a:r>
          </a:p>
          <a:p>
            <a:pPr algn="just"/>
            <a:r>
              <a:rPr lang="en-US" sz="2800" dirty="0" smtClean="0"/>
              <a:t>Irrelevant whether </a:t>
            </a:r>
            <a:r>
              <a:rPr lang="en-US" sz="2800" b="1" u="sng" dirty="0" smtClean="0"/>
              <a:t>users form closed group </a:t>
            </a:r>
            <a:r>
              <a:rPr lang="en-US" sz="2800" dirty="0" smtClean="0"/>
              <a:t>or whether </a:t>
            </a:r>
            <a:r>
              <a:rPr lang="en-US" sz="2800" b="1" u="sng" dirty="0" smtClean="0"/>
              <a:t>providers offer services to public</a:t>
            </a:r>
          </a:p>
          <a:p>
            <a:pPr algn="just"/>
            <a:r>
              <a:rPr lang="en-US" sz="2800" dirty="0" smtClean="0"/>
              <a:t>Irrelevant whether services provided </a:t>
            </a:r>
            <a:r>
              <a:rPr lang="en-US" sz="2800" b="1" u="sng" dirty="0" smtClean="0"/>
              <a:t>free of charge </a:t>
            </a:r>
            <a:r>
              <a:rPr lang="en-US" sz="2800" dirty="0" smtClean="0"/>
              <a:t>or </a:t>
            </a:r>
            <a:r>
              <a:rPr lang="en-US" sz="2800" b="1" u="sng" dirty="0" smtClean="0"/>
              <a:t>for fee</a:t>
            </a:r>
          </a:p>
        </p:txBody>
      </p:sp>
      <p:sp>
        <p:nvSpPr>
          <p:cNvPr id="4" name="Slide Number Placeholder 3"/>
          <p:cNvSpPr>
            <a:spLocks noGrp="1"/>
          </p:cNvSpPr>
          <p:nvPr>
            <p:ph type="sldNum" sz="quarter" idx="12"/>
          </p:nvPr>
        </p:nvSpPr>
        <p:spPr/>
        <p:txBody>
          <a:bodyPr/>
          <a:lstStyle/>
          <a:p>
            <a:r>
              <a:rPr lang="en-US" dirty="0" smtClean="0"/>
              <a:t>!!</a:t>
            </a:r>
            <a:fld id="{CBD56858-EB0B-D04D-B23C-7A827FD60C9F}" type="slidenum">
              <a:rPr lang="en-US" smtClean="0"/>
              <a:pPr/>
              <a:t>8</a:t>
            </a:fld>
            <a:endParaRPr lang="en-US" dirty="0"/>
          </a:p>
        </p:txBody>
      </p:sp>
      <p:sp>
        <p:nvSpPr>
          <p:cNvPr id="5" name="Title 4"/>
          <p:cNvSpPr>
            <a:spLocks noGrp="1"/>
          </p:cNvSpPr>
          <p:nvPr>
            <p:ph type="title"/>
          </p:nvPr>
        </p:nvSpPr>
        <p:spPr/>
        <p:txBody>
          <a:bodyPr/>
          <a:lstStyle/>
          <a:p>
            <a:r>
              <a:rPr lang="en-US" b="1" dirty="0" smtClean="0"/>
              <a:t>Service Provider</a:t>
            </a:r>
            <a:endParaRPr lang="en-US" b="1" dirty="0"/>
          </a:p>
        </p:txBody>
      </p:sp>
    </p:spTree>
    <p:extLst>
      <p:ext uri="{BB962C8B-B14F-4D97-AF65-F5344CB8AC3E}">
        <p14:creationId xmlns:p14="http://schemas.microsoft.com/office/powerpoint/2010/main" val="192157837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production order/sub </a:t>
            </a:r>
            <a:r>
              <a:rPr lang="en-US" u="sng" dirty="0" err="1" smtClean="0"/>
              <a:t>peona</a:t>
            </a:r>
            <a:r>
              <a:rPr lang="en-US" u="sng" dirty="0" smtClean="0"/>
              <a:t>:</a:t>
            </a:r>
          </a:p>
          <a:p>
            <a:pPr lvl="1" algn="just"/>
            <a:r>
              <a:rPr lang="en-US" dirty="0" smtClean="0"/>
              <a:t>Subscriber registration information and sign-in IP addresses and associated time stamps for Gmail/YouTube accounts</a:t>
            </a:r>
          </a:p>
          <a:p>
            <a:pPr lvl="1" algn="just"/>
            <a:r>
              <a:rPr lang="en-US" dirty="0" smtClean="0"/>
              <a:t>Subscriber registration information, sign-in IP addresses and associated time stamps, telephone connection records and billing information for Google Voice accounts</a:t>
            </a:r>
          </a:p>
          <a:p>
            <a:pPr lvl="1" algn="just"/>
            <a:r>
              <a:rPr lang="en-US" dirty="0" smtClean="0"/>
              <a:t>Blog registration page and blog owner subscriber information for Blogger</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80</a:t>
            </a:fld>
            <a:endParaRPr lang="en-US"/>
          </a:p>
        </p:txBody>
      </p:sp>
      <p:pic>
        <p:nvPicPr>
          <p:cNvPr id="1026" name="Picture 2" descr="Image result for us service providers law enforcement requests facebook goo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395147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court order:</a:t>
            </a:r>
          </a:p>
          <a:p>
            <a:pPr lvl="1" algn="just"/>
            <a:r>
              <a:rPr lang="en-US" dirty="0" smtClean="0"/>
              <a:t>Non-content information for Gmail accounts</a:t>
            </a:r>
          </a:p>
          <a:p>
            <a:pPr lvl="1" algn="just"/>
            <a:r>
              <a:rPr lang="en-US" dirty="0" smtClean="0"/>
              <a:t>Video upload IP addresses and associated time stamp and information obtainable with a subpoena for YouTube accounts</a:t>
            </a:r>
          </a:p>
          <a:p>
            <a:pPr lvl="1" algn="just"/>
            <a:r>
              <a:rPr lang="en-US" dirty="0" smtClean="0"/>
              <a:t>Forwarding number and information obtainable with subpoena for Google Voice account</a:t>
            </a:r>
          </a:p>
          <a:p>
            <a:pPr lvl="1" algn="just"/>
            <a:r>
              <a:rPr lang="en-US" dirty="0"/>
              <a:t>IP address and associated time stamp related to a specified blog post, IP address and associated time </a:t>
            </a:r>
            <a:r>
              <a:rPr lang="en-US" dirty="0" smtClean="0"/>
              <a:t>stamp for blogger accounts</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81</a:t>
            </a:fld>
            <a:endParaRPr lang="en-US"/>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00563"/>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1848"/>
            <a:ext cx="8229600" cy="1143000"/>
          </a:xfrm>
        </p:spPr>
        <p:txBody>
          <a:bodyPr/>
          <a:lstStyle/>
          <a:p>
            <a:r>
              <a:rPr lang="en-US" sz="4000" b="1" dirty="0" smtClean="0"/>
              <a:t>E.g. Google Inc.</a:t>
            </a:r>
            <a:endParaRPr lang="en-US" sz="4000" b="1" dirty="0"/>
          </a:p>
        </p:txBody>
      </p:sp>
      <p:sp>
        <p:nvSpPr>
          <p:cNvPr id="3" name="Content Placeholder 2"/>
          <p:cNvSpPr>
            <a:spLocks noGrp="1"/>
          </p:cNvSpPr>
          <p:nvPr>
            <p:ph idx="1"/>
          </p:nvPr>
        </p:nvSpPr>
        <p:spPr>
          <a:xfrm>
            <a:off x="457200" y="1600200"/>
            <a:ext cx="8229600" cy="4875551"/>
          </a:xfrm>
        </p:spPr>
        <p:txBody>
          <a:bodyPr>
            <a:normAutofit/>
          </a:bodyPr>
          <a:lstStyle/>
          <a:p>
            <a:pPr algn="just"/>
            <a:r>
              <a:rPr lang="en-US" dirty="0" smtClean="0"/>
              <a:t>Upon </a:t>
            </a:r>
            <a:r>
              <a:rPr lang="en-US" u="sng" dirty="0" smtClean="0"/>
              <a:t>search warrant:</a:t>
            </a:r>
          </a:p>
          <a:p>
            <a:pPr lvl="1" algn="just"/>
            <a:r>
              <a:rPr lang="en-US" dirty="0" smtClean="0"/>
              <a:t>Email content and information obtainable with a subpoena or court order for Google’s accounts</a:t>
            </a:r>
          </a:p>
          <a:p>
            <a:pPr lvl="1" algn="just"/>
            <a:r>
              <a:rPr lang="en-US" dirty="0" smtClean="0"/>
              <a:t>Copy of private video and associated video information, private message content for YouTube accounts</a:t>
            </a:r>
          </a:p>
          <a:p>
            <a:pPr lvl="1" algn="just"/>
            <a:r>
              <a:rPr lang="en-US" dirty="0" smtClean="0"/>
              <a:t>Stored text message content, stored voicemail content for Google voice accounts</a:t>
            </a:r>
          </a:p>
          <a:p>
            <a:pPr lvl="1" algn="just"/>
            <a:r>
              <a:rPr lang="en-US" dirty="0" smtClean="0"/>
              <a:t>Private blog posts and comment content for Blogger accounts</a:t>
            </a:r>
          </a:p>
          <a:p>
            <a:pPr lvl="1" algn="just"/>
            <a:endParaRPr lang="en-US" dirty="0"/>
          </a:p>
        </p:txBody>
      </p:sp>
      <p:sp>
        <p:nvSpPr>
          <p:cNvPr id="4" name="Slide Number Placeholder 3"/>
          <p:cNvSpPr>
            <a:spLocks noGrp="1"/>
          </p:cNvSpPr>
          <p:nvPr>
            <p:ph type="sldNum" sz="quarter" idx="12"/>
          </p:nvPr>
        </p:nvSpPr>
        <p:spPr/>
        <p:txBody>
          <a:bodyPr/>
          <a:lstStyle/>
          <a:p>
            <a:fld id="{CBD56858-EB0B-D04D-B23C-7A827FD60C9F}" type="slidenum">
              <a:rPr lang="en-US" smtClean="0"/>
              <a:pPr/>
              <a:t>82</a:t>
            </a:fld>
            <a:endParaRPr lang="en-US"/>
          </a:p>
        </p:txBody>
      </p:sp>
      <p:pic>
        <p:nvPicPr>
          <p:cNvPr id="5" name="Picture 2" descr="Image result for us service providers law enforcement requests facebook goog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7588" y="0"/>
            <a:ext cx="2356412" cy="17688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05929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14223" cy="923330"/>
          </a:xfrm>
          <a:prstGeom prst="rect">
            <a:avLst/>
          </a:prstGeom>
          <a:noFill/>
        </p:spPr>
        <p:txBody>
          <a:bodyPr wrap="none" rtlCol="0">
            <a:spAutoFit/>
          </a:bodyPr>
          <a:lstStyle/>
          <a:p>
            <a:r>
              <a:rPr lang="en-GB" sz="5400" dirty="0" smtClean="0"/>
              <a:t>Questions</a:t>
            </a:r>
            <a:endParaRPr lang="en-GB" sz="5400" dirty="0"/>
          </a:p>
        </p:txBody>
      </p:sp>
      <p:sp>
        <p:nvSpPr>
          <p:cNvPr id="5" name="Slide Number Placeholder 4"/>
          <p:cNvSpPr>
            <a:spLocks noGrp="1"/>
          </p:cNvSpPr>
          <p:nvPr>
            <p:ph type="sldNum" sz="quarter" idx="12"/>
          </p:nvPr>
        </p:nvSpPr>
        <p:spPr/>
        <p:txBody>
          <a:bodyPr/>
          <a:lstStyle/>
          <a:p>
            <a:fld id="{CBD56858-EB0B-D04D-B23C-7A827FD60C9F}" type="slidenum">
              <a:rPr lang="en-US" smtClean="0"/>
              <a:pPr/>
              <a:t>83</a:t>
            </a:fld>
            <a:endParaRPr lang="en-US"/>
          </a:p>
        </p:txBody>
      </p:sp>
    </p:spTree>
    <p:extLst>
      <p:ext uri="{BB962C8B-B14F-4D97-AF65-F5344CB8AC3E}">
        <p14:creationId xmlns:p14="http://schemas.microsoft.com/office/powerpoint/2010/main" val="3352530895"/>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25"/>
            <a:ext cx="8229600" cy="1143000"/>
          </a:xfrm>
        </p:spPr>
        <p:txBody>
          <a:bodyPr/>
          <a:lstStyle/>
          <a:p>
            <a:r>
              <a:rPr lang="en-GB" b="1" dirty="0" smtClean="0"/>
              <a:t>Part Four</a:t>
            </a:r>
            <a:br>
              <a:rPr lang="en-GB" b="1" dirty="0" smtClean="0"/>
            </a:br>
            <a:r>
              <a:rPr lang="en-GB" b="1" dirty="0" smtClean="0"/>
              <a:t>Case studies</a:t>
            </a:r>
            <a:r>
              <a:rPr lang="en-GB" dirty="0" smtClean="0"/>
              <a:t> </a:t>
            </a:r>
            <a:endParaRPr lang="en-US" dirty="0"/>
          </a:p>
        </p:txBody>
      </p:sp>
      <p:pic>
        <p:nvPicPr>
          <p:cNvPr id="3" name="Picture 3"/>
          <p:cNvPicPr>
            <a:picLocks noGrp="1" noChangeAspect="1" noChangeArrowheads="1"/>
          </p:cNvPicPr>
          <p:nvPr>
            <p:ph sz="quarter" idx="1"/>
          </p:nvPr>
        </p:nvPicPr>
        <p:blipFill>
          <a:blip r:embed="rId3" cstate="print"/>
          <a:srcRect/>
          <a:stretch>
            <a:fillRect/>
          </a:stretch>
        </p:blipFill>
        <p:spPr bwMode="auto">
          <a:xfrm>
            <a:off x="6786578" y="4643446"/>
            <a:ext cx="1961507" cy="1766332"/>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CBD56858-EB0B-D04D-B23C-7A827FD60C9F}" type="slidenum">
              <a:rPr lang="en-US" smtClean="0"/>
              <a:pPr/>
              <a:t>84</a:t>
            </a:fld>
            <a:endParaRPr lang="en-US"/>
          </a:p>
        </p:txBody>
      </p:sp>
    </p:spTree>
    <p:extLst>
      <p:ext uri="{BB962C8B-B14F-4D97-AF65-F5344CB8AC3E}">
        <p14:creationId xmlns:p14="http://schemas.microsoft.com/office/powerpoint/2010/main" val="1078667162"/>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slov 1"/>
          <p:cNvSpPr>
            <a:spLocks noGrp="1"/>
          </p:cNvSpPr>
          <p:nvPr>
            <p:ph type="title"/>
          </p:nvPr>
        </p:nvSpPr>
        <p:spPr/>
        <p:txBody>
          <a:bodyPr/>
          <a:lstStyle/>
          <a:p>
            <a:pPr eaLnBrk="1" hangingPunct="1"/>
            <a:r>
              <a:rPr lang="en-US" altLang="x-none" b="1" dirty="0" smtClean="0"/>
              <a:t>Case studies</a:t>
            </a:r>
            <a:r>
              <a:rPr lang="en-US" altLang="x-none" dirty="0" smtClean="0"/>
              <a:t> </a:t>
            </a:r>
            <a:r>
              <a:rPr lang="en-US" altLang="x-none" b="1" dirty="0" smtClean="0"/>
              <a:t>1 to 3</a:t>
            </a:r>
          </a:p>
        </p:txBody>
      </p:sp>
      <p:sp>
        <p:nvSpPr>
          <p:cNvPr id="3075" name="Rezervirano mjesto sadržaja 2"/>
          <p:cNvSpPr>
            <a:spLocks noGrp="1"/>
          </p:cNvSpPr>
          <p:nvPr>
            <p:ph idx="1"/>
          </p:nvPr>
        </p:nvSpPr>
        <p:spPr/>
        <p:txBody>
          <a:bodyPr/>
          <a:lstStyle/>
          <a:p>
            <a:pPr eaLnBrk="1" hangingPunct="1"/>
            <a:r>
              <a:rPr lang="en-US" altLang="x-none" dirty="0" smtClean="0"/>
              <a:t>Chosen cases n° 1 to 3 are relating to Article 9 of the Budapest Convention, since International </a:t>
            </a:r>
            <a:r>
              <a:rPr lang="en-US" altLang="x-none" dirty="0"/>
              <a:t>cooperation and Mutual legal assistance </a:t>
            </a:r>
            <a:r>
              <a:rPr lang="en-US" altLang="x-none" dirty="0" smtClean="0"/>
              <a:t>are well developed;</a:t>
            </a:r>
          </a:p>
          <a:p>
            <a:pPr eaLnBrk="1" hangingPunct="1"/>
            <a:r>
              <a:rPr lang="en-US" altLang="x-none" dirty="0" smtClean="0"/>
              <a:t>However the </a:t>
            </a:r>
            <a:r>
              <a:rPr lang="en-US" altLang="x-none" dirty="0"/>
              <a:t>p</a:t>
            </a:r>
            <a:r>
              <a:rPr lang="en-US" altLang="x-none" dirty="0" smtClean="0"/>
              <a:t>rocedural measures that will be studied are supposed to be applicable in relation with any type of cybercrime.</a:t>
            </a:r>
          </a:p>
        </p:txBody>
      </p:sp>
    </p:spTree>
    <p:extLst>
      <p:ext uri="{BB962C8B-B14F-4D97-AF65-F5344CB8AC3E}">
        <p14:creationId xmlns:p14="http://schemas.microsoft.com/office/powerpoint/2010/main" val="124394561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a:t>
            </a:r>
            <a:endParaRPr lang="hr-HR" altLang="x-none" dirty="0" smtClean="0"/>
          </a:p>
        </p:txBody>
      </p:sp>
      <p:sp>
        <p:nvSpPr>
          <p:cNvPr id="3" name="Content Placeholder 2"/>
          <p:cNvSpPr>
            <a:spLocks noGrp="1"/>
          </p:cNvSpPr>
          <p:nvPr>
            <p:ph idx="1"/>
          </p:nvPr>
        </p:nvSpPr>
        <p:spPr>
          <a:xfrm>
            <a:off x="457200" y="1135063"/>
            <a:ext cx="8513763" cy="5494337"/>
          </a:xfrm>
        </p:spPr>
        <p:txBody>
          <a:bodyPr rtlCol="0">
            <a:normAutofit fontScale="92500" lnSpcReduction="10000"/>
          </a:bodyPr>
          <a:lstStyle/>
          <a:p>
            <a:pPr eaLnBrk="1" hangingPunct="1">
              <a:buFont typeface="Arial" pitchFamily="34" charset="0"/>
              <a:buChar char="•"/>
              <a:defRPr/>
            </a:pPr>
            <a:r>
              <a:rPr lang="en-US" sz="2800" b="1" dirty="0" smtClean="0"/>
              <a:t>Facts :</a:t>
            </a:r>
            <a:endParaRPr lang="en-US" sz="2800" dirty="0" smtClean="0"/>
          </a:p>
          <a:p>
            <a:pPr eaLnBrk="1" hangingPunct="1">
              <a:buFont typeface="Arial" pitchFamily="34" charset="0"/>
              <a:buChar char="•"/>
              <a:defRPr/>
            </a:pPr>
            <a:r>
              <a:rPr lang="en-US" sz="2800" dirty="0" smtClean="0"/>
              <a:t>Marina is a 17 years old teenage girl, often hangs o</a:t>
            </a:r>
            <a:r>
              <a:rPr lang="hr-HR" sz="2800" dirty="0" smtClean="0"/>
              <a:t>n </a:t>
            </a:r>
            <a:r>
              <a:rPr lang="en-US" sz="2800" dirty="0" smtClean="0"/>
              <a:t>Facebook. She accepted friendship of a “17 years old teenage boy” named “just Robert”. His profile picture presents a good-looking teenager with a happy face. After a while, friendship develops in to a regular day after day chat and love talks. After gathering great confidence, conversations started to be more private and intimate. Very soon, during one conversation he asked Marina to send him photo of her topless and she pleased him. After that “just Robert” starts to blackmail Marina. Told her if she doesn’t make more photos or video clips of her naked – he will publish her naked photos on the Internet or send it to her parents or friends in school. </a:t>
            </a:r>
          </a:p>
          <a:p>
            <a:pPr marL="914400" lvl="2" indent="0" eaLnBrk="1" fontAlgn="auto" hangingPunct="1">
              <a:spcAft>
                <a:spcPts val="0"/>
              </a:spcAft>
              <a:buNone/>
              <a:defRPr/>
            </a:pPr>
            <a:endParaRPr lang="en-US" sz="2000" dirty="0" smtClean="0"/>
          </a:p>
          <a:p>
            <a:pPr lvl="2" eaLnBrk="1" fontAlgn="auto" hangingPunct="1">
              <a:spcAft>
                <a:spcPts val="0"/>
              </a:spcAft>
              <a:buFont typeface="Arial"/>
              <a:buChar char="•"/>
              <a:defRPr/>
            </a:pPr>
            <a:endParaRPr lang="en-US" sz="2000" dirty="0"/>
          </a:p>
        </p:txBody>
      </p:sp>
      <p:sp>
        <p:nvSpPr>
          <p:cNvPr id="410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86</a:t>
            </a:fld>
            <a:endParaRPr lang="en-US" altLang="x-none" sz="1200" dirty="0" smtClean="0">
              <a:solidFill>
                <a:srgbClr val="898989"/>
              </a:solidFill>
            </a:endParaRPr>
          </a:p>
        </p:txBody>
      </p:sp>
    </p:spTree>
    <p:extLst>
      <p:ext uri="{BB962C8B-B14F-4D97-AF65-F5344CB8AC3E}">
        <p14:creationId xmlns:p14="http://schemas.microsoft.com/office/powerpoint/2010/main" val="123428626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90805"/>
            <a:ext cx="8229600" cy="4427408"/>
          </a:xfrm>
        </p:spPr>
        <p:txBody>
          <a:bodyPr/>
          <a:lstStyle/>
          <a:p>
            <a:pPr eaLnBrk="1" hangingPunct="1">
              <a:buFont typeface="Arial" pitchFamily="34" charset="0"/>
              <a:buChar char="•"/>
              <a:defRPr/>
            </a:pPr>
            <a:r>
              <a:rPr lang="en-GB" dirty="0" smtClean="0"/>
              <a:t>Marina told her parents what happened, they report it to the police.</a:t>
            </a:r>
          </a:p>
          <a:p>
            <a:pPr eaLnBrk="1" hangingPunct="1">
              <a:buFont typeface="Arial" pitchFamily="34" charset="0"/>
              <a:buChar char="•"/>
              <a:defRPr/>
            </a:pPr>
            <a:r>
              <a:rPr lang="en-GB" dirty="0" smtClean="0"/>
              <a:t>The police informed the public prosecutor about the „suspect” and the criminal offence, and an investigation started. </a:t>
            </a:r>
          </a:p>
          <a:p>
            <a:pPr eaLnBrk="1" hangingPunct="1">
              <a:buFont typeface="Arial" pitchFamily="34" charset="0"/>
              <a:buChar char="•"/>
              <a:defRPr/>
            </a:pPr>
            <a:r>
              <a:rPr lang="en-GB" dirty="0" smtClean="0"/>
              <a:t>Investigations on Marina’s smartphone have been made</a:t>
            </a:r>
          </a:p>
          <a:p>
            <a:pPr eaLnBrk="1" hangingPunct="1">
              <a:buFont typeface="Arial" pitchFamily="34" charset="0"/>
              <a:buChar char="•"/>
              <a:defRPr/>
            </a:pPr>
            <a:r>
              <a:rPr lang="en-GB" dirty="0" smtClean="0"/>
              <a:t>What is the next step?  </a:t>
            </a:r>
          </a:p>
          <a:p>
            <a:pPr marL="0" indent="0" eaLnBrk="1" hangingPunct="1">
              <a:buFont typeface="Arial" pitchFamily="34" charset="0"/>
              <a:buNone/>
              <a:defRPr/>
            </a:pPr>
            <a:endParaRPr lang="en-GB" dirty="0" smtClean="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87</a:t>
            </a:fld>
            <a:endParaRPr lang="en-US" altLang="x-none" sz="1200" dirty="0" smtClean="0">
              <a:solidFill>
                <a:srgbClr val="898989"/>
              </a:solidFill>
            </a:endParaRPr>
          </a:p>
        </p:txBody>
      </p:sp>
    </p:spTree>
    <p:extLst>
      <p:ext uri="{BB962C8B-B14F-4D97-AF65-F5344CB8AC3E}">
        <p14:creationId xmlns:p14="http://schemas.microsoft.com/office/powerpoint/2010/main" val="326974205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lstStyle/>
          <a:p>
            <a:pPr>
              <a:buFont typeface="Arial" pitchFamily="34" charset="0"/>
              <a:buChar char="•"/>
              <a:defRPr/>
            </a:pPr>
            <a:r>
              <a:rPr lang="en-US" dirty="0" smtClean="0"/>
              <a:t>Questions:</a:t>
            </a:r>
          </a:p>
          <a:p>
            <a:pPr marL="514350" indent="-514350">
              <a:buFont typeface="Arial" pitchFamily="34" charset="0"/>
              <a:buAutoNum type="arabicPeriod"/>
              <a:defRPr/>
            </a:pPr>
            <a:r>
              <a:rPr lang="en-US" dirty="0" smtClean="0"/>
              <a:t>Can police contact Facebook directly?</a:t>
            </a:r>
            <a:endParaRPr lang="hr-HR" dirty="0" smtClean="0"/>
          </a:p>
          <a:p>
            <a:pPr marL="514350" indent="-514350">
              <a:buFont typeface="Arial" pitchFamily="34" charset="0"/>
              <a:buAutoNum type="arabicPeriod"/>
              <a:defRPr/>
            </a:pPr>
            <a:r>
              <a:rPr lang="en-US" dirty="0" smtClean="0"/>
              <a:t>What </a:t>
            </a:r>
            <a:r>
              <a:rPr lang="hr-HR" dirty="0" smtClean="0"/>
              <a:t>is </a:t>
            </a:r>
            <a:r>
              <a:rPr lang="en-US" dirty="0" smtClean="0"/>
              <a:t>the formalism to be respected?</a:t>
            </a:r>
          </a:p>
          <a:p>
            <a:pPr marL="514350" indent="-514350">
              <a:buFont typeface="Arial" pitchFamily="34" charset="0"/>
              <a:buAutoNum type="arabicPeriod"/>
              <a:defRPr/>
            </a:pPr>
            <a:r>
              <a:rPr lang="en-US" dirty="0" smtClean="0"/>
              <a:t>What are the two next steps?</a:t>
            </a:r>
            <a:endParaRPr lang="en-US" dirty="0"/>
          </a:p>
        </p:txBody>
      </p:sp>
      <p:sp>
        <p:nvSpPr>
          <p:cNvPr id="6"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88</a:t>
            </a:fld>
            <a:endParaRPr lang="en-US" altLang="x-none" sz="1200" dirty="0" smtClean="0">
              <a:solidFill>
                <a:srgbClr val="898989"/>
              </a:solidFill>
            </a:endParaRPr>
          </a:p>
        </p:txBody>
      </p:sp>
    </p:spTree>
    <p:extLst>
      <p:ext uri="{BB962C8B-B14F-4D97-AF65-F5344CB8AC3E}">
        <p14:creationId xmlns:p14="http://schemas.microsoft.com/office/powerpoint/2010/main" val="130185723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zervirano mjesto sadržaja 2"/>
          <p:cNvSpPr>
            <a:spLocks noGrp="1"/>
          </p:cNvSpPr>
          <p:nvPr>
            <p:ph idx="1"/>
          </p:nvPr>
        </p:nvSpPr>
        <p:spPr>
          <a:xfrm>
            <a:off x="457200" y="1238250"/>
            <a:ext cx="8229600" cy="5423807"/>
          </a:xfrm>
        </p:spPr>
        <p:txBody>
          <a:bodyPr/>
          <a:lstStyle/>
          <a:p>
            <a:pPr eaLnBrk="1" hangingPunct="1"/>
            <a:r>
              <a:rPr lang="en-US" altLang="x-none" sz="2800" dirty="0" smtClean="0"/>
              <a:t>Investigation led to 56 years old man who lived in the same country but in a different town.</a:t>
            </a:r>
          </a:p>
          <a:p>
            <a:pPr eaLnBrk="1" hangingPunct="1"/>
            <a:r>
              <a:rPr lang="en-US" altLang="x-none" sz="2800" dirty="0" smtClean="0"/>
              <a:t>The public prosecutor:</a:t>
            </a:r>
          </a:p>
          <a:p>
            <a:pPr marL="711200" indent="-347663" eaLnBrk="1" hangingPunct="1">
              <a:buFont typeface="Courier New" panose="02070309020205020404" pitchFamily="49" charset="0"/>
              <a:buChar char="o"/>
            </a:pPr>
            <a:r>
              <a:rPr lang="en-US" altLang="x-none" sz="2800" dirty="0" smtClean="0"/>
              <a:t>Requested a Court </a:t>
            </a:r>
            <a:r>
              <a:rPr lang="en-GB" altLang="x-none" sz="2800" dirty="0" smtClean="0"/>
              <a:t>search warrant</a:t>
            </a:r>
            <a:r>
              <a:rPr lang="en-US" altLang="x-none" sz="2800" dirty="0" smtClean="0"/>
              <a:t> </a:t>
            </a:r>
            <a:r>
              <a:rPr lang="hr-HR" altLang="x-none" sz="2800" dirty="0" smtClean="0"/>
              <a:t>for t</a:t>
            </a:r>
            <a:r>
              <a:rPr lang="en-US" altLang="x-none" sz="2800" dirty="0" smtClean="0"/>
              <a:t>he search of suspect</a:t>
            </a:r>
            <a:r>
              <a:rPr lang="hr-HR" altLang="x-none" sz="2800" dirty="0" smtClean="0"/>
              <a:t>’</a:t>
            </a:r>
            <a:r>
              <a:rPr lang="en-US" altLang="x-none" sz="2800" dirty="0" smtClean="0"/>
              <a:t>s home</a:t>
            </a:r>
            <a:r>
              <a:rPr lang="hr-HR" altLang="x-none" sz="2800" dirty="0" smtClean="0"/>
              <a:t>, </a:t>
            </a:r>
            <a:r>
              <a:rPr lang="en-US" altLang="x-none" sz="2800" dirty="0" smtClean="0"/>
              <a:t>computer, smartphone</a:t>
            </a:r>
            <a:r>
              <a:rPr lang="hr-HR" altLang="x-none" sz="2800" dirty="0" smtClean="0"/>
              <a:t>,</a:t>
            </a:r>
            <a:r>
              <a:rPr lang="en-US" altLang="x-none" sz="2800" dirty="0" smtClean="0"/>
              <a:t> and other devices related to </a:t>
            </a:r>
            <a:r>
              <a:rPr lang="en-GB" altLang="x-none" sz="2800" dirty="0" smtClean="0"/>
              <a:t>computer including all data storage. He obtained the warrant after a four hours delay.</a:t>
            </a:r>
          </a:p>
          <a:p>
            <a:pPr marL="711200" indent="-347663" eaLnBrk="1" hangingPunct="1">
              <a:buFont typeface="Courier New" panose="02070309020205020404" pitchFamily="49" charset="0"/>
              <a:buChar char="o"/>
            </a:pPr>
            <a:r>
              <a:rPr lang="en-GB" altLang="x-none" sz="2800" dirty="0" smtClean="0"/>
              <a:t>Ordered to </a:t>
            </a:r>
            <a:r>
              <a:rPr lang="en-GB" altLang="x-none" sz="2800" dirty="0"/>
              <a:t>the Operational-technical </a:t>
            </a:r>
            <a:r>
              <a:rPr lang="en-GB" altLang="x-none" sz="2800" dirty="0" smtClean="0"/>
              <a:t>Centre (OTC) to preserve all relevant data regarding communications between suspect and victim.</a:t>
            </a:r>
            <a:endParaRPr lang="en-US" altLang="x-none" sz="2800" dirty="0" smtClean="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89</a:t>
            </a:fld>
            <a:endParaRPr lang="en-US" altLang="x-none" sz="1200" dirty="0" smtClean="0">
              <a:solidFill>
                <a:srgbClr val="898989"/>
              </a:solidFill>
            </a:endParaRPr>
          </a:p>
        </p:txBody>
      </p:sp>
    </p:spTree>
    <p:extLst>
      <p:ext uri="{BB962C8B-B14F-4D97-AF65-F5344CB8AC3E}">
        <p14:creationId xmlns:p14="http://schemas.microsoft.com/office/powerpoint/2010/main" val="516239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BD56858-EB0B-D04D-B23C-7A827FD60C9F}" type="slidenum">
              <a:rPr lang="en-US" smtClean="0"/>
              <a:pPr/>
              <a:t>9</a:t>
            </a:fld>
            <a:endParaRPr lang="en-US" dirty="0"/>
          </a:p>
        </p:txBody>
      </p:sp>
      <p:pic>
        <p:nvPicPr>
          <p:cNvPr id="3076" name="Picture 4" descr="Image result for u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00" y="1063832"/>
            <a:ext cx="3496949" cy="2518896"/>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4395908"/>
            <a:ext cx="2085975" cy="2190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cd"/>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40658" y="4188282"/>
            <a:ext cx="2624455" cy="264517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Image result for hard dis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0360" y="866503"/>
            <a:ext cx="3341374" cy="227243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Image result for cloud stora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46787" y="2791814"/>
            <a:ext cx="3250426" cy="214947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b="1" dirty="0" smtClean="0"/>
              <a:t>Electronic Evidence</a:t>
            </a:r>
            <a:endParaRPr lang="en-US" b="1" dirty="0"/>
          </a:p>
        </p:txBody>
      </p:sp>
    </p:spTree>
    <p:extLst>
      <p:ext uri="{BB962C8B-B14F-4D97-AF65-F5344CB8AC3E}">
        <p14:creationId xmlns:p14="http://schemas.microsoft.com/office/powerpoint/2010/main" val="4216302242"/>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69726" y="1365338"/>
            <a:ext cx="8229600" cy="5010410"/>
          </a:xfrm>
        </p:spPr>
        <p:txBody>
          <a:bodyPr>
            <a:noAutofit/>
          </a:bodyPr>
          <a:lstStyle/>
          <a:p>
            <a:pPr marL="0" indent="0">
              <a:lnSpc>
                <a:spcPct val="80000"/>
              </a:lnSpc>
              <a:spcBef>
                <a:spcPts val="600"/>
              </a:spcBef>
              <a:spcAft>
                <a:spcPts val="1200"/>
              </a:spcAft>
              <a:buNone/>
              <a:defRPr/>
            </a:pPr>
            <a:r>
              <a:rPr lang="en-US" sz="2800" dirty="0" smtClean="0"/>
              <a:t>Questions:</a:t>
            </a:r>
          </a:p>
          <a:p>
            <a:pPr marL="514350" indent="-514350">
              <a:lnSpc>
                <a:spcPct val="80000"/>
              </a:lnSpc>
              <a:spcBef>
                <a:spcPts val="600"/>
              </a:spcBef>
              <a:spcAft>
                <a:spcPts val="600"/>
              </a:spcAft>
              <a:buFont typeface="Arial" pitchFamily="34" charset="0"/>
              <a:buAutoNum type="arabicPeriod"/>
              <a:defRPr/>
            </a:pPr>
            <a:r>
              <a:rPr lang="en-US" sz="2400" b="1" dirty="0" smtClean="0"/>
              <a:t>How much time has a Public prosecutor </a:t>
            </a:r>
            <a:r>
              <a:rPr lang="en-US" sz="2400" dirty="0" smtClean="0"/>
              <a:t>in your country for requesting a</a:t>
            </a:r>
            <a:r>
              <a:rPr lang="hr-HR" sz="2400" dirty="0" smtClean="0"/>
              <a:t> Court </a:t>
            </a:r>
            <a:r>
              <a:rPr lang="en-GB" sz="2400" dirty="0" smtClean="0"/>
              <a:t>search warrant</a:t>
            </a:r>
            <a:r>
              <a:rPr lang="en-US" sz="2400" dirty="0" smtClean="0"/>
              <a:t>? </a:t>
            </a:r>
            <a:endParaRPr lang="hr-HR" sz="2400" dirty="0" smtClean="0"/>
          </a:p>
          <a:p>
            <a:pPr marL="514350" indent="-514350">
              <a:lnSpc>
                <a:spcPct val="80000"/>
              </a:lnSpc>
              <a:spcBef>
                <a:spcPts val="600"/>
              </a:spcBef>
              <a:spcAft>
                <a:spcPts val="600"/>
              </a:spcAft>
              <a:buFont typeface="Arial" pitchFamily="34" charset="0"/>
              <a:buAutoNum type="arabicPeriod"/>
              <a:defRPr/>
            </a:pPr>
            <a:r>
              <a:rPr lang="en-US" sz="2400" dirty="0" smtClean="0"/>
              <a:t>What indication is in all cases mandatory in the Public prosecutor’s request?</a:t>
            </a:r>
            <a:endParaRPr lang="hr-HR" sz="2400" dirty="0" smtClean="0"/>
          </a:p>
          <a:p>
            <a:pPr marL="514350" indent="-514350">
              <a:lnSpc>
                <a:spcPct val="80000"/>
              </a:lnSpc>
              <a:spcBef>
                <a:spcPts val="600"/>
              </a:spcBef>
              <a:spcAft>
                <a:spcPts val="600"/>
              </a:spcAft>
              <a:buFont typeface="Arial" pitchFamily="34" charset="0"/>
              <a:buAutoNum type="arabicPeriod"/>
              <a:defRPr/>
            </a:pPr>
            <a:r>
              <a:rPr lang="en-US" sz="2400" b="1" dirty="0" smtClean="0"/>
              <a:t>How much time has </a:t>
            </a:r>
            <a:r>
              <a:rPr lang="hr-HR" sz="2400" b="1" dirty="0" smtClean="0"/>
              <a:t>a </a:t>
            </a:r>
            <a:r>
              <a:rPr lang="en-US" sz="2400" b="1" dirty="0" smtClean="0"/>
              <a:t>Court for making decision </a:t>
            </a:r>
            <a:r>
              <a:rPr lang="en-US" sz="2400" dirty="0" smtClean="0"/>
              <a:t>on Public prosecutor request? </a:t>
            </a:r>
            <a:endParaRPr lang="hr-HR" sz="2400" dirty="0" smtClean="0"/>
          </a:p>
          <a:p>
            <a:pPr marL="514350" indent="-514350">
              <a:lnSpc>
                <a:spcPct val="80000"/>
              </a:lnSpc>
              <a:spcBef>
                <a:spcPts val="600"/>
              </a:spcBef>
              <a:spcAft>
                <a:spcPts val="600"/>
              </a:spcAft>
              <a:buFont typeface="Arial" pitchFamily="34" charset="0"/>
              <a:buAutoNum type="arabicPeriod"/>
              <a:defRPr/>
            </a:pPr>
            <a:r>
              <a:rPr lang="en-US" sz="2400" dirty="0" smtClean="0"/>
              <a:t>Does Public prosecutor have any legal cure if Court refuses or reject his request? </a:t>
            </a:r>
            <a:endParaRPr lang="hr-HR" sz="2400" dirty="0" smtClean="0"/>
          </a:p>
          <a:p>
            <a:pPr marL="914400" lvl="1" indent="-514350">
              <a:lnSpc>
                <a:spcPct val="80000"/>
              </a:lnSpc>
              <a:spcBef>
                <a:spcPts val="600"/>
              </a:spcBef>
              <a:spcAft>
                <a:spcPts val="600"/>
              </a:spcAft>
              <a:buFont typeface="+mj-lt"/>
              <a:buAutoNum type="alphaLcParenR"/>
              <a:defRPr/>
            </a:pPr>
            <a:r>
              <a:rPr lang="en-US" sz="2000" dirty="0" smtClean="0"/>
              <a:t>If the answer is yes – in what time and who decides on appeal of Public prosecutor?</a:t>
            </a:r>
            <a:endParaRPr lang="hr-HR" sz="2000" dirty="0" smtClean="0"/>
          </a:p>
          <a:p>
            <a:pPr marL="514350" indent="-514350">
              <a:lnSpc>
                <a:spcPct val="80000"/>
              </a:lnSpc>
              <a:spcBef>
                <a:spcPts val="600"/>
              </a:spcBef>
              <a:spcAft>
                <a:spcPts val="600"/>
              </a:spcAft>
              <a:buFont typeface="Arial" pitchFamily="34" charset="0"/>
              <a:buAutoNum type="arabicPeriod"/>
              <a:defRPr/>
            </a:pPr>
            <a:r>
              <a:rPr lang="en-US" sz="2400" dirty="0" smtClean="0"/>
              <a:t>Does a suspect needs to know about Court ruling </a:t>
            </a:r>
          </a:p>
          <a:p>
            <a:pPr marL="914400" lvl="1" indent="-514350">
              <a:lnSpc>
                <a:spcPct val="80000"/>
              </a:lnSpc>
              <a:spcBef>
                <a:spcPts val="600"/>
              </a:spcBef>
              <a:spcAft>
                <a:spcPts val="600"/>
              </a:spcAft>
              <a:buFont typeface="+mj-lt"/>
              <a:buAutoNum type="alphaLcParenR"/>
              <a:defRPr/>
            </a:pPr>
            <a:r>
              <a:rPr lang="en-US" sz="2000" dirty="0" smtClean="0"/>
              <a:t>if yes – when?</a:t>
            </a:r>
          </a:p>
          <a:p>
            <a:pPr marL="514350" indent="-514350">
              <a:spcBef>
                <a:spcPts val="600"/>
              </a:spcBef>
              <a:spcAft>
                <a:spcPts val="600"/>
              </a:spcAft>
              <a:buFont typeface="Arial" pitchFamily="34" charset="0"/>
              <a:buAutoNum type="arabicPeriod"/>
              <a:defRPr/>
            </a:pPr>
            <a:endParaRPr lang="en-US" sz="2400" dirty="0" smtClean="0"/>
          </a:p>
          <a:p>
            <a:pPr marL="514350" indent="-514350">
              <a:spcBef>
                <a:spcPts val="600"/>
              </a:spcBef>
              <a:spcAft>
                <a:spcPts val="600"/>
              </a:spcAft>
              <a:buFont typeface="Arial" pitchFamily="34" charset="0"/>
              <a:buAutoNum type="arabicPeriod"/>
              <a:defRPr/>
            </a:pPr>
            <a:endParaRPr lang="en-US" sz="2400" dirty="0" smtClean="0"/>
          </a:p>
          <a:p>
            <a:pPr marL="514350" indent="-514350">
              <a:spcBef>
                <a:spcPts val="600"/>
              </a:spcBef>
              <a:spcAft>
                <a:spcPts val="600"/>
              </a:spcAft>
              <a:buFont typeface="Arial" pitchFamily="34" charset="0"/>
              <a:buAutoNum type="arabicPeriod"/>
              <a:defRPr/>
            </a:pPr>
            <a:endParaRPr lang="hr-HR" sz="2800" dirty="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90</a:t>
            </a:fld>
            <a:endParaRPr lang="en-US" altLang="x-none" sz="1200" dirty="0" smtClean="0">
              <a:solidFill>
                <a:srgbClr val="898989"/>
              </a:solidFill>
            </a:endParaRPr>
          </a:p>
        </p:txBody>
      </p:sp>
    </p:spTree>
    <p:extLst>
      <p:ext uri="{BB962C8B-B14F-4D97-AF65-F5344CB8AC3E}">
        <p14:creationId xmlns:p14="http://schemas.microsoft.com/office/powerpoint/2010/main" val="30957471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sz="quarter" idx="1"/>
          </p:nvPr>
        </p:nvSpPr>
        <p:spPr>
          <a:xfrm>
            <a:off x="457200" y="1766169"/>
            <a:ext cx="8229600" cy="4537793"/>
          </a:xfrm>
        </p:spPr>
        <p:txBody>
          <a:bodyPr rtlCol="0">
            <a:normAutofit fontScale="85000" lnSpcReduction="20000"/>
          </a:bodyPr>
          <a:lstStyle/>
          <a:p>
            <a:pPr eaLnBrk="1" fontAlgn="auto" hangingPunct="1">
              <a:lnSpc>
                <a:spcPct val="120000"/>
              </a:lnSpc>
              <a:spcBef>
                <a:spcPts val="600"/>
              </a:spcBef>
              <a:spcAft>
                <a:spcPts val="1200"/>
              </a:spcAft>
              <a:buFont typeface="Arial"/>
              <a:buChar char="•"/>
              <a:defRPr/>
            </a:pPr>
            <a:r>
              <a:rPr lang="en-US" dirty="0" smtClean="0"/>
              <a:t>Police searched the suspects apartment, seize</a:t>
            </a:r>
            <a:r>
              <a:rPr lang="hr-HR" dirty="0" smtClean="0"/>
              <a:t>d</a:t>
            </a:r>
            <a:r>
              <a:rPr lang="en-US" dirty="0" smtClean="0"/>
              <a:t> the laptop and the smartphone – no data storage devices were found,</a:t>
            </a:r>
          </a:p>
          <a:p>
            <a:pPr eaLnBrk="1" fontAlgn="auto" hangingPunct="1">
              <a:lnSpc>
                <a:spcPct val="120000"/>
              </a:lnSpc>
              <a:spcBef>
                <a:spcPts val="600"/>
              </a:spcBef>
              <a:spcAft>
                <a:spcPts val="1200"/>
              </a:spcAft>
              <a:buFont typeface="Arial"/>
              <a:buChar char="•"/>
              <a:defRPr/>
            </a:pPr>
            <a:r>
              <a:rPr lang="en-US" dirty="0" smtClean="0"/>
              <a:t>Search and seizure measures confirmed the </a:t>
            </a:r>
            <a:r>
              <a:rPr lang="en-US" dirty="0"/>
              <a:t>whole content of the </a:t>
            </a:r>
            <a:r>
              <a:rPr lang="en-US" dirty="0" smtClean="0"/>
              <a:t>exchanges that took place between the victim and the suspect, and confirmed the suspicion that the offence of possessing child pornography on the computer system had been committed.</a:t>
            </a:r>
          </a:p>
          <a:p>
            <a:pPr marL="0" indent="0" eaLnBrk="1" fontAlgn="auto" hangingPunct="1">
              <a:lnSpc>
                <a:spcPct val="120000"/>
              </a:lnSpc>
              <a:spcBef>
                <a:spcPts val="600"/>
              </a:spcBef>
              <a:spcAft>
                <a:spcPts val="1200"/>
              </a:spcAft>
              <a:buFont typeface="Arial" pitchFamily="34" charset="0"/>
              <a:buNone/>
              <a:defRPr/>
            </a:pPr>
            <a:r>
              <a:rPr lang="en-US" dirty="0" smtClean="0"/>
              <a:t> </a:t>
            </a:r>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91</a:t>
            </a:fld>
            <a:endParaRPr lang="en-US" altLang="x-none" sz="1200" dirty="0" smtClean="0">
              <a:solidFill>
                <a:srgbClr val="898989"/>
              </a:solidFill>
            </a:endParaRPr>
          </a:p>
        </p:txBody>
      </p:sp>
    </p:spTree>
    <p:extLst>
      <p:ext uri="{BB962C8B-B14F-4D97-AF65-F5344CB8AC3E}">
        <p14:creationId xmlns:p14="http://schemas.microsoft.com/office/powerpoint/2010/main" val="387084314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929008"/>
            <a:ext cx="8229600" cy="4197155"/>
          </a:xfrm>
        </p:spPr>
        <p:txBody>
          <a:bodyPr/>
          <a:lstStyle/>
          <a:p>
            <a:pPr marL="0" indent="0">
              <a:buNone/>
              <a:defRPr/>
            </a:pPr>
            <a:r>
              <a:rPr lang="en-US" dirty="0" smtClean="0"/>
              <a:t>Question:</a:t>
            </a:r>
          </a:p>
          <a:p>
            <a:pPr marL="0" indent="0">
              <a:buFont typeface="Arial" pitchFamily="34" charset="0"/>
              <a:buNone/>
              <a:defRPr/>
            </a:pPr>
            <a:endParaRPr lang="hr-HR" dirty="0" smtClean="0"/>
          </a:p>
          <a:p>
            <a:pPr marL="0" indent="0">
              <a:buFont typeface="Arial" pitchFamily="34" charset="0"/>
              <a:buNone/>
              <a:defRPr/>
            </a:pPr>
            <a:r>
              <a:rPr lang="en-US" dirty="0" smtClean="0"/>
              <a:t>What actual activities are considered under the procedural measure ”Searching the computer”?</a:t>
            </a:r>
          </a:p>
          <a:p>
            <a:pPr marL="0" indent="0">
              <a:buFont typeface="Arial" pitchFamily="34" charset="0"/>
              <a:buNone/>
              <a:defRPr/>
            </a:pPr>
            <a:endParaRPr lang="hr-HR" dirty="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92</a:t>
            </a:fld>
            <a:endParaRPr lang="en-US" altLang="x-none" sz="1200" dirty="0" smtClean="0">
              <a:solidFill>
                <a:srgbClr val="898989"/>
              </a:solidFill>
            </a:endParaRPr>
          </a:p>
        </p:txBody>
      </p:sp>
    </p:spTree>
    <p:extLst>
      <p:ext uri="{BB962C8B-B14F-4D97-AF65-F5344CB8AC3E}">
        <p14:creationId xmlns:p14="http://schemas.microsoft.com/office/powerpoint/2010/main" val="1255902519"/>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zervirano mjesto sadržaja 2"/>
          <p:cNvSpPr>
            <a:spLocks noGrp="1"/>
          </p:cNvSpPr>
          <p:nvPr>
            <p:ph idx="1"/>
          </p:nvPr>
        </p:nvSpPr>
        <p:spPr>
          <a:xfrm>
            <a:off x="457200" y="1841326"/>
            <a:ext cx="8229600" cy="4284837"/>
          </a:xfrm>
        </p:spPr>
        <p:txBody>
          <a:bodyPr>
            <a:normAutofit/>
          </a:bodyPr>
          <a:lstStyle/>
          <a:p>
            <a:pPr eaLnBrk="1" hangingPunct="1">
              <a:spcBef>
                <a:spcPts val="600"/>
              </a:spcBef>
              <a:spcAft>
                <a:spcPts val="1200"/>
              </a:spcAft>
            </a:pPr>
            <a:r>
              <a:rPr lang="en-US" altLang="x-none" sz="2800" dirty="0" smtClean="0"/>
              <a:t>Public prosecutor raised the indictment</a:t>
            </a:r>
          </a:p>
          <a:p>
            <a:pPr eaLnBrk="1" hangingPunct="1">
              <a:spcBef>
                <a:spcPts val="600"/>
              </a:spcBef>
              <a:spcAft>
                <a:spcPts val="1200"/>
              </a:spcAft>
            </a:pPr>
            <a:r>
              <a:rPr lang="en-US" altLang="x-none" sz="2800" dirty="0" smtClean="0"/>
              <a:t>Collected electronic evidences were save</a:t>
            </a:r>
            <a:r>
              <a:rPr lang="hr-HR" altLang="x-none" sz="2800" dirty="0" smtClean="0"/>
              <a:t>d</a:t>
            </a:r>
            <a:r>
              <a:rPr lang="en-US" altLang="x-none" sz="2800" dirty="0" smtClean="0"/>
              <a:t> on a DVD</a:t>
            </a:r>
            <a:r>
              <a:rPr lang="hr-HR" altLang="x-none" sz="2800" dirty="0" smtClean="0"/>
              <a:t>, </a:t>
            </a:r>
            <a:r>
              <a:rPr lang="en-US" altLang="x-none" sz="2800" dirty="0" smtClean="0"/>
              <a:t>even</a:t>
            </a:r>
            <a:r>
              <a:rPr lang="hr-HR" altLang="x-none" sz="2800" dirty="0" smtClean="0"/>
              <a:t> </a:t>
            </a:r>
            <a:r>
              <a:rPr lang="en-US" altLang="x-none" sz="2800" dirty="0" smtClean="0"/>
              <a:t>photos printed on a paper </a:t>
            </a:r>
          </a:p>
          <a:p>
            <a:pPr eaLnBrk="1" hangingPunct="1">
              <a:spcBef>
                <a:spcPts val="600"/>
              </a:spcBef>
              <a:spcAft>
                <a:spcPts val="1200"/>
              </a:spcAft>
            </a:pPr>
            <a:r>
              <a:rPr lang="en-US" altLang="x-none" sz="2800" dirty="0" smtClean="0"/>
              <a:t>Court confirmed the indictment</a:t>
            </a:r>
          </a:p>
          <a:p>
            <a:pPr eaLnBrk="1" hangingPunct="1">
              <a:spcBef>
                <a:spcPts val="600"/>
              </a:spcBef>
              <a:spcAft>
                <a:spcPts val="1200"/>
              </a:spcAft>
            </a:pPr>
            <a:r>
              <a:rPr lang="en-US" altLang="x-none" sz="2800" dirty="0" smtClean="0"/>
              <a:t>On the trial offender plead guilty and was sentenced - prison 1 year (Croatian Court)</a:t>
            </a:r>
          </a:p>
          <a:p>
            <a:pPr eaLnBrk="1" hangingPunct="1">
              <a:spcBef>
                <a:spcPts val="600"/>
              </a:spcBef>
              <a:spcAft>
                <a:spcPts val="1200"/>
              </a:spcAft>
            </a:pPr>
            <a:endParaRPr lang="en-US" altLang="x-none" sz="2800" dirty="0" smtClean="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93</a:t>
            </a:fld>
            <a:endParaRPr lang="en-US" altLang="x-none" sz="1200" dirty="0" smtClean="0">
              <a:solidFill>
                <a:srgbClr val="898989"/>
              </a:solidFill>
            </a:endParaRPr>
          </a:p>
        </p:txBody>
      </p:sp>
    </p:spTree>
    <p:extLst>
      <p:ext uri="{BB962C8B-B14F-4D97-AF65-F5344CB8AC3E}">
        <p14:creationId xmlns:p14="http://schemas.microsoft.com/office/powerpoint/2010/main" val="292004126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1537570"/>
            <a:ext cx="8229600" cy="4625235"/>
          </a:xfrm>
        </p:spPr>
        <p:txBody>
          <a:bodyPr>
            <a:normAutofit lnSpcReduction="10000"/>
          </a:bodyPr>
          <a:lstStyle/>
          <a:p>
            <a:pPr marL="0" indent="0">
              <a:spcBef>
                <a:spcPts val="600"/>
              </a:spcBef>
              <a:spcAft>
                <a:spcPts val="1200"/>
              </a:spcAft>
              <a:buNone/>
              <a:defRPr/>
            </a:pPr>
            <a:r>
              <a:rPr lang="en-US" sz="2800" dirty="0" smtClean="0"/>
              <a:t>Questions:</a:t>
            </a:r>
          </a:p>
          <a:p>
            <a:pPr marL="514350" indent="-514350">
              <a:spcBef>
                <a:spcPts val="600"/>
              </a:spcBef>
              <a:spcAft>
                <a:spcPts val="600"/>
              </a:spcAft>
              <a:buFont typeface="Arial" pitchFamily="34" charset="0"/>
              <a:buAutoNum type="arabicPeriod"/>
              <a:defRPr/>
            </a:pPr>
            <a:endParaRPr lang="en-GB" altLang="x-none" sz="2400" b="1" dirty="0" smtClean="0"/>
          </a:p>
          <a:p>
            <a:pPr marL="514350" indent="-514350">
              <a:spcBef>
                <a:spcPts val="600"/>
              </a:spcBef>
              <a:spcAft>
                <a:spcPts val="600"/>
              </a:spcAft>
              <a:buFont typeface="Arial" pitchFamily="34" charset="0"/>
              <a:buAutoNum type="arabicPeriod"/>
              <a:defRPr/>
            </a:pPr>
            <a:r>
              <a:rPr lang="en-GB" altLang="x-none" sz="2400" b="1" dirty="0" smtClean="0"/>
              <a:t>What equipment do Courts usually use </a:t>
            </a:r>
            <a:r>
              <a:rPr lang="en-GB" altLang="x-none" sz="2400" dirty="0" smtClean="0"/>
              <a:t>in courtrooms in your country? </a:t>
            </a:r>
            <a:r>
              <a:rPr lang="en-US" sz="2400" dirty="0" smtClean="0"/>
              <a:t> </a:t>
            </a:r>
            <a:endParaRPr lang="hr-HR" sz="2400" dirty="0" smtClean="0"/>
          </a:p>
          <a:p>
            <a:pPr marL="514350" indent="-514350">
              <a:spcBef>
                <a:spcPts val="600"/>
              </a:spcBef>
              <a:spcAft>
                <a:spcPts val="600"/>
              </a:spcAft>
              <a:buFont typeface="Arial" pitchFamily="34" charset="0"/>
              <a:buAutoNum type="arabicPeriod"/>
              <a:defRPr/>
            </a:pPr>
            <a:endParaRPr lang="en-GB" altLang="x-none" sz="2400" dirty="0" smtClean="0"/>
          </a:p>
          <a:p>
            <a:pPr marL="514350" indent="-514350">
              <a:spcBef>
                <a:spcPts val="600"/>
              </a:spcBef>
              <a:spcAft>
                <a:spcPts val="600"/>
              </a:spcAft>
              <a:buFont typeface="Arial" pitchFamily="34" charset="0"/>
              <a:buAutoNum type="arabicPeriod"/>
              <a:defRPr/>
            </a:pPr>
            <a:r>
              <a:rPr lang="en-GB" altLang="x-none" sz="2400" dirty="0" smtClean="0"/>
              <a:t>Are </a:t>
            </a:r>
            <a:r>
              <a:rPr lang="en-US" altLang="x-none" sz="2400" dirty="0" smtClean="0"/>
              <a:t>the </a:t>
            </a:r>
            <a:r>
              <a:rPr lang="en-GB" altLang="x-none" sz="2400" dirty="0" smtClean="0"/>
              <a:t>all courtrooms in your country well equipped?</a:t>
            </a:r>
          </a:p>
          <a:p>
            <a:pPr marL="514350" indent="-514350">
              <a:spcBef>
                <a:spcPts val="600"/>
              </a:spcBef>
              <a:spcAft>
                <a:spcPts val="600"/>
              </a:spcAft>
              <a:buFont typeface="Arial" pitchFamily="34" charset="0"/>
              <a:buAutoNum type="arabicPeriod"/>
              <a:defRPr/>
            </a:pPr>
            <a:endParaRPr lang="en-GB" altLang="x-none" sz="2400" b="1" dirty="0" smtClean="0"/>
          </a:p>
          <a:p>
            <a:pPr marL="514350" indent="-514350">
              <a:spcBef>
                <a:spcPts val="600"/>
              </a:spcBef>
              <a:spcAft>
                <a:spcPts val="600"/>
              </a:spcAft>
              <a:buFont typeface="Arial" pitchFamily="34" charset="0"/>
              <a:buAutoNum type="arabicPeriod"/>
              <a:defRPr/>
            </a:pPr>
            <a:r>
              <a:rPr lang="en-GB" altLang="x-none" sz="2400" b="1" dirty="0" smtClean="0"/>
              <a:t>What if defendant claims that someone else was using his computer</a:t>
            </a:r>
            <a:r>
              <a:rPr lang="en-GB" altLang="x-none" sz="2400" dirty="0" smtClean="0"/>
              <a:t>, someone else had illegal access to his computer or someone had stolen his password? </a:t>
            </a:r>
            <a:endParaRPr lang="hr-HR" sz="2400" dirty="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1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94</a:t>
            </a:fld>
            <a:endParaRPr lang="en-US" altLang="x-none" sz="1200" dirty="0" smtClean="0">
              <a:solidFill>
                <a:srgbClr val="898989"/>
              </a:solidFill>
            </a:endParaRPr>
          </a:p>
        </p:txBody>
      </p:sp>
    </p:spTree>
    <p:extLst>
      <p:ext uri="{BB962C8B-B14F-4D97-AF65-F5344CB8AC3E}">
        <p14:creationId xmlns:p14="http://schemas.microsoft.com/office/powerpoint/2010/main" val="398870746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zervirano mjesto sadržaja 2"/>
          <p:cNvSpPr>
            <a:spLocks noGrp="1"/>
          </p:cNvSpPr>
          <p:nvPr>
            <p:ph idx="1"/>
          </p:nvPr>
        </p:nvSpPr>
        <p:spPr/>
        <p:txBody>
          <a:bodyPr>
            <a:normAutofit fontScale="92500"/>
          </a:bodyPr>
          <a:lstStyle/>
          <a:p>
            <a:pPr eaLnBrk="1" hangingPunct="1">
              <a:spcBef>
                <a:spcPts val="600"/>
              </a:spcBef>
              <a:spcAft>
                <a:spcPts val="1200"/>
              </a:spcAft>
            </a:pPr>
            <a:r>
              <a:rPr lang="en-US" altLang="x-none" dirty="0" smtClean="0"/>
              <a:t>In an almost identical case like case n.1 – investigation led to IP address in Serbia. </a:t>
            </a:r>
          </a:p>
          <a:p>
            <a:pPr eaLnBrk="1" hangingPunct="1">
              <a:spcBef>
                <a:spcPts val="600"/>
              </a:spcBef>
              <a:spcAft>
                <a:spcPts val="1200"/>
              </a:spcAft>
            </a:pPr>
            <a:r>
              <a:rPr lang="en-US" altLang="x-none" dirty="0" smtClean="0"/>
              <a:t>The police informed the public prosecutor about the „suspect”, the criminal offence and the fact that the IP address is in Serbia.</a:t>
            </a:r>
          </a:p>
          <a:p>
            <a:pPr eaLnBrk="1" hangingPunct="1">
              <a:spcBef>
                <a:spcPts val="600"/>
              </a:spcBef>
              <a:spcAft>
                <a:spcPts val="1200"/>
              </a:spcAft>
            </a:pPr>
            <a:r>
              <a:rPr lang="en-US" altLang="x-none" dirty="0" smtClean="0"/>
              <a:t>The public prosecutor left to police the care to manage the whole necessary direct international police cooperation with the Serbian police.</a:t>
            </a:r>
          </a:p>
          <a:p>
            <a:pPr eaLnBrk="1" hangingPunct="1">
              <a:spcBef>
                <a:spcPts val="600"/>
              </a:spcBef>
              <a:spcAft>
                <a:spcPts val="1200"/>
              </a:spcAft>
            </a:pPr>
            <a:endParaRPr lang="en-US" altLang="x-none" dirty="0" smtClean="0"/>
          </a:p>
        </p:txBody>
      </p:sp>
      <p:sp>
        <p:nvSpPr>
          <p:cNvPr id="6"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2</a:t>
            </a:r>
            <a:endParaRPr lang="hr-HR" altLang="x-none" b="1"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95</a:t>
            </a:fld>
            <a:endParaRPr lang="en-US" altLang="x-none" sz="1200" dirty="0" smtClean="0">
              <a:solidFill>
                <a:srgbClr val="898989"/>
              </a:solidFill>
            </a:endParaRPr>
          </a:p>
        </p:txBody>
      </p:sp>
    </p:spTree>
    <p:extLst>
      <p:ext uri="{BB962C8B-B14F-4D97-AF65-F5344CB8AC3E}">
        <p14:creationId xmlns:p14="http://schemas.microsoft.com/office/powerpoint/2010/main" val="132715091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a:xfrm>
            <a:off x="457200" y="2029216"/>
            <a:ext cx="8229600" cy="3858017"/>
          </a:xfrm>
        </p:spPr>
        <p:txBody>
          <a:bodyPr/>
          <a:lstStyle/>
          <a:p>
            <a:pPr marL="0" indent="0">
              <a:buNone/>
              <a:defRPr/>
            </a:pPr>
            <a:r>
              <a:rPr lang="en-US" dirty="0" smtClean="0"/>
              <a:t>Question:</a:t>
            </a:r>
            <a:endParaRPr lang="hr-HR" dirty="0" smtClean="0"/>
          </a:p>
          <a:p>
            <a:pPr marL="0" indent="0">
              <a:buFont typeface="Arial" pitchFamily="34" charset="0"/>
              <a:buNone/>
              <a:defRPr/>
            </a:pPr>
            <a:endParaRPr lang="en-US" altLang="x-none" dirty="0" smtClean="0"/>
          </a:p>
          <a:p>
            <a:pPr marL="0" indent="0">
              <a:buFont typeface="Arial" pitchFamily="34" charset="0"/>
              <a:buNone/>
              <a:defRPr/>
            </a:pPr>
            <a:endParaRPr lang="en-US" altLang="x-none" dirty="0"/>
          </a:p>
          <a:p>
            <a:pPr marL="0" indent="0">
              <a:buFont typeface="Arial" pitchFamily="34" charset="0"/>
              <a:buNone/>
              <a:defRPr/>
            </a:pPr>
            <a:r>
              <a:rPr lang="en-US" altLang="x-none" dirty="0" smtClean="0"/>
              <a:t>Why is direct contact between polices of two countries possible?</a:t>
            </a:r>
            <a:endParaRPr lang="en-US" dirty="0" smtClean="0"/>
          </a:p>
          <a:p>
            <a:pPr marL="0" indent="0">
              <a:buFont typeface="Arial" pitchFamily="34" charset="0"/>
              <a:buNone/>
              <a:defRPr/>
            </a:pPr>
            <a:endParaRPr lang="hr-HR" dirty="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2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bwMode="auto">
          <a:xfrm>
            <a:off x="6553200" y="63563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fld id="{3F4A90D2-2E43-4381-AEB7-9DE9DBBFCE4E}" type="slidenum">
              <a:rPr lang="en-US" altLang="x-none" sz="1200" smtClean="0">
                <a:solidFill>
                  <a:srgbClr val="898989"/>
                </a:solidFill>
              </a:rPr>
              <a:pPr>
                <a:spcBef>
                  <a:spcPct val="0"/>
                </a:spcBef>
                <a:buFontTx/>
                <a:buNone/>
              </a:pPr>
              <a:t>96</a:t>
            </a:fld>
            <a:endParaRPr lang="en-US" altLang="x-none" sz="1200" dirty="0" smtClean="0">
              <a:solidFill>
                <a:srgbClr val="898989"/>
              </a:solidFill>
            </a:endParaRPr>
          </a:p>
        </p:txBody>
      </p:sp>
    </p:spTree>
    <p:extLst>
      <p:ext uri="{BB962C8B-B14F-4D97-AF65-F5344CB8AC3E}">
        <p14:creationId xmlns:p14="http://schemas.microsoft.com/office/powerpoint/2010/main" val="1679137420"/>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zervirano mjesto sadržaja 2"/>
          <p:cNvSpPr>
            <a:spLocks noGrp="1"/>
          </p:cNvSpPr>
          <p:nvPr>
            <p:ph idx="1"/>
          </p:nvPr>
        </p:nvSpPr>
        <p:spPr>
          <a:xfrm>
            <a:off x="457200" y="1578279"/>
            <a:ext cx="8229600" cy="4547884"/>
          </a:xfrm>
        </p:spPr>
        <p:txBody>
          <a:bodyPr>
            <a:normAutofit/>
          </a:bodyPr>
          <a:lstStyle/>
          <a:p>
            <a:pPr eaLnBrk="1" hangingPunct="1">
              <a:spcBef>
                <a:spcPts val="600"/>
              </a:spcBef>
              <a:spcAft>
                <a:spcPts val="1200"/>
              </a:spcAft>
            </a:pPr>
            <a:r>
              <a:rPr lang="en-US" altLang="x-none" sz="2800" dirty="0" smtClean="0"/>
              <a:t>Very fast international cooperation opened opportunity for the investigation which led to a 35 years old man. </a:t>
            </a:r>
          </a:p>
          <a:p>
            <a:pPr eaLnBrk="1" hangingPunct="1">
              <a:spcBef>
                <a:spcPts val="600"/>
              </a:spcBef>
              <a:spcAft>
                <a:spcPts val="1200"/>
              </a:spcAft>
            </a:pPr>
            <a:r>
              <a:rPr lang="en-US" altLang="x-none" sz="2800" dirty="0" smtClean="0"/>
              <a:t>Serbia conducted the investigation and trial – the perpetrator was sentenced by 1 year in prison. </a:t>
            </a:r>
          </a:p>
          <a:p>
            <a:pPr eaLnBrk="1" hangingPunct="1">
              <a:spcBef>
                <a:spcPts val="600"/>
              </a:spcBef>
              <a:spcAft>
                <a:spcPts val="1200"/>
              </a:spcAft>
            </a:pPr>
            <a:r>
              <a:rPr lang="en-US" altLang="x-none" sz="2800" dirty="0" smtClean="0"/>
              <a:t>All evidences gathered by the Croatian authorities prosecutor in Serbia were used in the trial before the Serbian Court (MLA). </a:t>
            </a:r>
          </a:p>
          <a:p>
            <a:pPr eaLnBrk="1" hangingPunct="1">
              <a:spcBef>
                <a:spcPts val="600"/>
              </a:spcBef>
              <a:spcAft>
                <a:spcPts val="1200"/>
              </a:spcAft>
            </a:pPr>
            <a:endParaRPr lang="hr-HR" altLang="x-none" sz="2800" dirty="0" smtClean="0"/>
          </a:p>
        </p:txBody>
      </p:sp>
      <p:sp>
        <p:nvSpPr>
          <p:cNvPr id="5" name="Title 1"/>
          <p:cNvSpPr>
            <a:spLocks noGrp="1"/>
          </p:cNvSpPr>
          <p:nvPr>
            <p:ph type="title"/>
          </p:nvPr>
        </p:nvSpPr>
        <p:spPr>
          <a:xfrm>
            <a:off x="457200" y="274638"/>
            <a:ext cx="8229600" cy="860425"/>
          </a:xfrm>
        </p:spPr>
        <p:txBody>
          <a:bodyPr/>
          <a:lstStyle/>
          <a:p>
            <a:r>
              <a:rPr lang="en-US" altLang="x-none" b="1" dirty="0"/>
              <a:t>Case study 2</a:t>
            </a:r>
            <a:r>
              <a:rPr lang="en-US" altLang="x-none" b="1" dirty="0" smtClean="0"/>
              <a:t>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97</a:t>
            </a:fld>
            <a:endParaRPr lang="en-US"/>
          </a:p>
        </p:txBody>
      </p:sp>
    </p:spTree>
    <p:extLst>
      <p:ext uri="{BB962C8B-B14F-4D97-AF65-F5344CB8AC3E}">
        <p14:creationId xmlns:p14="http://schemas.microsoft.com/office/powerpoint/2010/main" val="182181037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zervirano mjesto sadržaja 2"/>
          <p:cNvSpPr>
            <a:spLocks noGrp="1"/>
          </p:cNvSpPr>
          <p:nvPr>
            <p:ph idx="1"/>
          </p:nvPr>
        </p:nvSpPr>
        <p:spPr>
          <a:xfrm>
            <a:off x="300625" y="1340285"/>
            <a:ext cx="8542749" cy="5373665"/>
          </a:xfrm>
        </p:spPr>
        <p:txBody>
          <a:bodyPr>
            <a:normAutofit lnSpcReduction="10000"/>
          </a:bodyPr>
          <a:lstStyle/>
          <a:p>
            <a:pPr algn="just">
              <a:lnSpc>
                <a:spcPct val="90000"/>
              </a:lnSpc>
              <a:spcBef>
                <a:spcPts val="600"/>
              </a:spcBef>
              <a:spcAft>
                <a:spcPts val="1200"/>
              </a:spcAft>
            </a:pPr>
            <a:r>
              <a:rPr lang="en-GB" altLang="en-US" sz="2400" dirty="0" smtClean="0"/>
              <a:t>First contact between two countries was made by the police. But for the trial purpose public prosecutor in Serbia needed victim</a:t>
            </a:r>
            <a:r>
              <a:rPr lang="hr-HR" altLang="en-US" sz="2400" dirty="0" smtClean="0"/>
              <a:t>’s</a:t>
            </a:r>
            <a:r>
              <a:rPr lang="en-GB" altLang="en-US" sz="2400" dirty="0" smtClean="0"/>
              <a:t> testimony. </a:t>
            </a:r>
          </a:p>
          <a:p>
            <a:pPr algn="just">
              <a:lnSpc>
                <a:spcPct val="90000"/>
              </a:lnSpc>
              <a:spcBef>
                <a:spcPts val="600"/>
              </a:spcBef>
              <a:spcAft>
                <a:spcPts val="1200"/>
              </a:spcAft>
            </a:pPr>
            <a:r>
              <a:rPr lang="en-US" altLang="en-US" sz="2400" dirty="0" smtClean="0"/>
              <a:t>Public </a:t>
            </a:r>
            <a:r>
              <a:rPr lang="en-GB" altLang="en-US" sz="2400" dirty="0" smtClean="0"/>
              <a:t>prosecutor requested mutual legal assistance from Croatian public prosecutor not just for the electronic evidences got from Croatian police in a first place but for the victim</a:t>
            </a:r>
            <a:r>
              <a:rPr lang="hr-HR" altLang="en-US" sz="2400" dirty="0" smtClean="0"/>
              <a:t>’s</a:t>
            </a:r>
            <a:r>
              <a:rPr lang="en-GB" altLang="en-US" sz="2400" dirty="0" smtClean="0"/>
              <a:t> testimony as well</a:t>
            </a:r>
            <a:r>
              <a:rPr lang="hr-HR" altLang="en-US" sz="2400" dirty="0" smtClean="0"/>
              <a:t>.</a:t>
            </a:r>
            <a:r>
              <a:rPr lang="en-GB" altLang="en-US" sz="2400" dirty="0" smtClean="0"/>
              <a:t> </a:t>
            </a:r>
          </a:p>
          <a:p>
            <a:pPr algn="just">
              <a:lnSpc>
                <a:spcPct val="90000"/>
              </a:lnSpc>
              <a:spcBef>
                <a:spcPts val="600"/>
              </a:spcBef>
              <a:spcAft>
                <a:spcPts val="1200"/>
              </a:spcAft>
            </a:pPr>
            <a:r>
              <a:rPr lang="en-GB" altLang="en-US" sz="2400" dirty="0" smtClean="0"/>
              <a:t>Croatian public prosecutor manage the hearing before the Croatian Court via video link. In Croatia were attending the judge, the public prosecutor, the lawyer of the defender (appointed by the Croatian Court), witnesses and the victim with her lawyer and parents; in Serbia were attending the public prosecutor, the lawyer of the defender, the latter didn't want to be present at the session. </a:t>
            </a:r>
          </a:p>
          <a:p>
            <a:pPr algn="just">
              <a:lnSpc>
                <a:spcPct val="90000"/>
              </a:lnSpc>
              <a:spcBef>
                <a:spcPts val="600"/>
              </a:spcBef>
              <a:spcAft>
                <a:spcPts val="1200"/>
              </a:spcAft>
            </a:pPr>
            <a:r>
              <a:rPr lang="en-GB" altLang="en-US" sz="2400" dirty="0" smtClean="0"/>
              <a:t>Evidence was presented at the trial in Serbia.</a:t>
            </a:r>
          </a:p>
          <a:p>
            <a:pPr>
              <a:lnSpc>
                <a:spcPct val="90000"/>
              </a:lnSpc>
              <a:spcBef>
                <a:spcPts val="600"/>
              </a:spcBef>
              <a:spcAft>
                <a:spcPts val="1200"/>
              </a:spcAft>
            </a:pPr>
            <a:endParaRPr lang="hr-HR" altLang="en-US" sz="2400" dirty="0" smtClean="0"/>
          </a:p>
        </p:txBody>
      </p:sp>
      <p:sp>
        <p:nvSpPr>
          <p:cNvPr id="5" name="Title 1"/>
          <p:cNvSpPr>
            <a:spLocks noGrp="1"/>
          </p:cNvSpPr>
          <p:nvPr>
            <p:ph type="title"/>
          </p:nvPr>
        </p:nvSpPr>
        <p:spPr>
          <a:xfrm>
            <a:off x="457200" y="274638"/>
            <a:ext cx="8229600" cy="860425"/>
          </a:xfrm>
        </p:spPr>
        <p:txBody>
          <a:bodyPr/>
          <a:lstStyle/>
          <a:p>
            <a:r>
              <a:rPr lang="en-US" altLang="x-none" b="1" dirty="0"/>
              <a:t>Case study </a:t>
            </a:r>
            <a:r>
              <a:rPr lang="en-US" altLang="x-none" b="1" dirty="0" smtClean="0"/>
              <a:t>2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98</a:t>
            </a:fld>
            <a:endParaRPr lang="en-US"/>
          </a:p>
        </p:txBody>
      </p:sp>
    </p:spTree>
    <p:extLst>
      <p:ext uri="{BB962C8B-B14F-4D97-AF65-F5344CB8AC3E}">
        <p14:creationId xmlns:p14="http://schemas.microsoft.com/office/powerpoint/2010/main" val="1390375857"/>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zervirano mjesto sadržaja 2"/>
          <p:cNvSpPr>
            <a:spLocks noGrp="1"/>
          </p:cNvSpPr>
          <p:nvPr>
            <p:ph idx="1"/>
          </p:nvPr>
        </p:nvSpPr>
        <p:spPr/>
        <p:txBody>
          <a:bodyPr>
            <a:normAutofit lnSpcReduction="10000"/>
          </a:bodyPr>
          <a:lstStyle/>
          <a:p>
            <a:pPr>
              <a:buFont typeface="Arial" pitchFamily="34" charset="0"/>
              <a:buChar char="•"/>
              <a:defRPr/>
            </a:pPr>
            <a:r>
              <a:rPr lang="en-US" sz="2800" dirty="0" smtClean="0"/>
              <a:t>Questions</a:t>
            </a:r>
            <a:r>
              <a:rPr lang="hr-HR" sz="2800" dirty="0" smtClean="0"/>
              <a:t>:</a:t>
            </a:r>
          </a:p>
          <a:p>
            <a:pPr marL="514350" indent="-514350">
              <a:buFont typeface="Arial" pitchFamily="34" charset="0"/>
              <a:buAutoNum type="arabicPeriod"/>
              <a:defRPr/>
            </a:pPr>
            <a:r>
              <a:rPr lang="en-GB" sz="2800" dirty="0" smtClean="0"/>
              <a:t>What is the necessary content of a request for MLA? </a:t>
            </a:r>
            <a:endParaRPr lang="hr-HR" sz="2800" dirty="0" smtClean="0"/>
          </a:p>
          <a:p>
            <a:pPr marL="514350" indent="-514350">
              <a:buFont typeface="Arial" pitchFamily="34" charset="0"/>
              <a:buAutoNum type="arabicPeriod"/>
              <a:defRPr/>
            </a:pPr>
            <a:r>
              <a:rPr lang="en-GB" sz="2800" dirty="0" smtClean="0"/>
              <a:t>Does any State Party to the Budapest Convention would refuse a MLA request for the purpose of preserving data related to any criminal offences under Articles 2-11 of Budapest Convention if there is no dual criminality?</a:t>
            </a:r>
            <a:endParaRPr lang="hr-HR" sz="2800" dirty="0" smtClean="0"/>
          </a:p>
          <a:p>
            <a:pPr marL="514350" indent="-514350">
              <a:buFont typeface="Arial" pitchFamily="34" charset="0"/>
              <a:buAutoNum type="arabicPeriod"/>
              <a:defRPr/>
            </a:pPr>
            <a:r>
              <a:rPr lang="en-GB" sz="2800" dirty="0" smtClean="0"/>
              <a:t>For which criminal offence you mostly use request for MLA as a public prosecutor or judge?</a:t>
            </a:r>
          </a:p>
          <a:p>
            <a:pPr marL="514350" indent="-514350">
              <a:buFont typeface="Arial" pitchFamily="34" charset="0"/>
              <a:buAutoNum type="arabicPeriod"/>
              <a:defRPr/>
            </a:pPr>
            <a:endParaRPr lang="hr-HR" sz="2800" dirty="0" smtClean="0"/>
          </a:p>
          <a:p>
            <a:pPr marL="514350" indent="-514350">
              <a:buFont typeface="Arial" pitchFamily="34" charset="0"/>
              <a:buAutoNum type="arabicPeriod"/>
              <a:defRPr/>
            </a:pPr>
            <a:endParaRPr lang="hr-HR" dirty="0"/>
          </a:p>
        </p:txBody>
      </p:sp>
      <p:sp>
        <p:nvSpPr>
          <p:cNvPr id="5" name="Title 1"/>
          <p:cNvSpPr>
            <a:spLocks noGrp="1"/>
          </p:cNvSpPr>
          <p:nvPr>
            <p:ph type="title"/>
          </p:nvPr>
        </p:nvSpPr>
        <p:spPr>
          <a:xfrm>
            <a:off x="457200" y="274638"/>
            <a:ext cx="8229600" cy="860425"/>
          </a:xfrm>
        </p:spPr>
        <p:txBody>
          <a:bodyPr/>
          <a:lstStyle/>
          <a:p>
            <a:r>
              <a:rPr lang="en-US" altLang="x-none" b="1" dirty="0"/>
              <a:t>Case study 2</a:t>
            </a:r>
            <a:r>
              <a:rPr lang="en-US" altLang="x-none" b="1" dirty="0" smtClean="0"/>
              <a:t> </a:t>
            </a:r>
            <a:r>
              <a:rPr lang="en-US" altLang="x-none" dirty="0" smtClean="0"/>
              <a:t>(follow-up)</a:t>
            </a:r>
            <a:endParaRPr lang="hr-HR" altLang="x-none" dirty="0" smtClean="0"/>
          </a:p>
        </p:txBody>
      </p:sp>
      <p:sp>
        <p:nvSpPr>
          <p:cNvPr id="4" name="Slide Number Placeholder 3"/>
          <p:cNvSpPr>
            <a:spLocks noGrp="1"/>
          </p:cNvSpPr>
          <p:nvPr>
            <p:ph type="sldNum" sz="quarter" idx="12"/>
          </p:nvPr>
        </p:nvSpPr>
        <p:spPr>
          <a:xfrm>
            <a:off x="6553200" y="6356350"/>
            <a:ext cx="2133600" cy="365125"/>
          </a:xfrm>
        </p:spPr>
        <p:txBody>
          <a:bodyPr/>
          <a:lstStyle/>
          <a:p>
            <a:fld id="{CBD56858-EB0B-D04D-B23C-7A827FD60C9F}" type="slidenum">
              <a:rPr lang="en-US" smtClean="0"/>
              <a:pPr/>
              <a:t>99</a:t>
            </a:fld>
            <a:endParaRPr lang="en-US"/>
          </a:p>
        </p:txBody>
      </p:sp>
    </p:spTree>
    <p:extLst>
      <p:ext uri="{BB962C8B-B14F-4D97-AF65-F5344CB8AC3E}">
        <p14:creationId xmlns:p14="http://schemas.microsoft.com/office/powerpoint/2010/main" val="3637555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16731</TotalTime>
  <Words>14821</Words>
  <Application>Microsoft Office PowerPoint</Application>
  <PresentationFormat>On-screen Show (4:3)</PresentationFormat>
  <Paragraphs>1003</Paragraphs>
  <Slides>107</Slides>
  <Notes>102</Notes>
  <HiddenSlides>0</HiddenSlides>
  <MMClips>0</MMClips>
  <ScaleCrop>false</ScaleCrop>
  <HeadingPairs>
    <vt:vector size="4" baseType="variant">
      <vt:variant>
        <vt:lpstr>Theme</vt:lpstr>
      </vt:variant>
      <vt:variant>
        <vt:i4>1</vt:i4>
      </vt:variant>
      <vt:variant>
        <vt:lpstr>Slide Titles</vt:lpstr>
      </vt:variant>
      <vt:variant>
        <vt:i4>107</vt:i4>
      </vt:variant>
    </vt:vector>
  </HeadingPairs>
  <TitlesOfParts>
    <vt:vector size="108" baseType="lpstr">
      <vt:lpstr>Office Theme</vt:lpstr>
      <vt:lpstr>Introductory Cybercrime Training for Judges and Prosecutors</vt:lpstr>
      <vt:lpstr>Agenda</vt:lpstr>
      <vt:lpstr>Agenda</vt:lpstr>
      <vt:lpstr>Session Objectives</vt:lpstr>
      <vt:lpstr>Session Objectives</vt:lpstr>
      <vt:lpstr>Part One Introduction </vt:lpstr>
      <vt:lpstr>Service Provider</vt:lpstr>
      <vt:lpstr>Service Provider</vt:lpstr>
      <vt:lpstr>Electronic Evidence</vt:lpstr>
      <vt:lpstr>Types of data</vt:lpstr>
      <vt:lpstr>Subscriber Information</vt:lpstr>
      <vt:lpstr>Traffic Data</vt:lpstr>
      <vt:lpstr>Content Data</vt:lpstr>
      <vt:lpstr>Cloud Data</vt:lpstr>
      <vt:lpstr>The Cloud Evidence Group (CEG) of the Council of Europe</vt:lpstr>
      <vt:lpstr>The challenges of the evidence in the cloud</vt:lpstr>
      <vt:lpstr>PowerPoint Presentation</vt:lpstr>
      <vt:lpstr>Part Two Access to Data held by Domestic Service Providers </vt:lpstr>
      <vt:lpstr>Levels of Cooperation</vt:lpstr>
      <vt:lpstr>Compulsory Cooperation</vt:lpstr>
      <vt:lpstr>Expedited Preservation of Stored Computer Data</vt:lpstr>
      <vt:lpstr>Ordering service providers to preserve data</vt:lpstr>
      <vt:lpstr>Ordering service providers to preserve data</vt:lpstr>
      <vt:lpstr>Expedited Preservation &amp; Partial Disclosure of Traffic Data</vt:lpstr>
      <vt:lpstr>Ordering service providers to disclose partial traffic data</vt:lpstr>
      <vt:lpstr>Ordering service providers to disclose partial traffic data</vt:lpstr>
      <vt:lpstr>Production Orders</vt:lpstr>
      <vt:lpstr>Ordering service providers to produce data</vt:lpstr>
      <vt:lpstr>Ordering service providers to produce data</vt:lpstr>
      <vt:lpstr>Real-time Collection of Traffic Data</vt:lpstr>
      <vt:lpstr>Ordering service providers to collect traffic data in real-time </vt:lpstr>
      <vt:lpstr>Ordering service providers to collect traffic data in real-time</vt:lpstr>
      <vt:lpstr>Ordering service providers to collect traffic data in real-time</vt:lpstr>
      <vt:lpstr>Interception of Content Data</vt:lpstr>
      <vt:lpstr>Ordering service providers to intercept content data</vt:lpstr>
      <vt:lpstr>Ordering service providers to intercept content data</vt:lpstr>
      <vt:lpstr>Ordering service providers to intercept content data</vt:lpstr>
      <vt:lpstr>Voluntary Cooperation with Service Providers</vt:lpstr>
      <vt:lpstr>Access to Cloud Data Held by Domestic Service Providers</vt:lpstr>
      <vt:lpstr>PowerPoint Presentation</vt:lpstr>
      <vt:lpstr>Part Three Access to Data Held by Foreign Service Providers</vt:lpstr>
      <vt:lpstr>Introduction</vt:lpstr>
      <vt:lpstr>Levels of Cooperation</vt:lpstr>
      <vt:lpstr>Compulsory Cooperation</vt:lpstr>
      <vt:lpstr>Production Orders</vt:lpstr>
      <vt:lpstr>Expedited Preservation of Stored Computer Data</vt:lpstr>
      <vt:lpstr>Requesting multinational service providers to expeditiously preserve data</vt:lpstr>
      <vt:lpstr>Requesting multinational service providers to expeditiously preserve data</vt:lpstr>
      <vt:lpstr>Expedited disclosure of preserved traffic data</vt:lpstr>
      <vt:lpstr>Requesting multinational service providers to disclose traffic data</vt:lpstr>
      <vt:lpstr>Mutual assistance regarding accessing of stored computer data</vt:lpstr>
      <vt:lpstr>Requesting foreign service providers to access stored data</vt:lpstr>
      <vt:lpstr>Mutual assistance regarding the real-time collection of traffic data</vt:lpstr>
      <vt:lpstr>Requesting multinational service providers to collect traffic data in real-time</vt:lpstr>
      <vt:lpstr>Voluntary Cooperation with Legal Mandate</vt:lpstr>
      <vt:lpstr>PowerPoint Presentation</vt:lpstr>
      <vt:lpstr>Article 32 – Transborder Access to Stored Computer Data with Consent or Where Publicly Available</vt:lpstr>
      <vt:lpstr>Without authorisation </vt:lpstr>
      <vt:lpstr>Article 32 – Transborder Access to Stored Computer Data with Consent or Where Publicly Available</vt:lpstr>
      <vt:lpstr>Publically available data </vt:lpstr>
      <vt:lpstr>Article 32 – Transborder Access to Stored Computer Data with Consent or Where Publicly Available</vt:lpstr>
      <vt:lpstr>Stored computer data located in another Party</vt:lpstr>
      <vt:lpstr>Article 32 – Transborder Access to Stored Computer Data with Consent or Where Publicly Available</vt:lpstr>
      <vt:lpstr>Lawful and voluntary consent</vt:lpstr>
      <vt:lpstr>Article 32 – Transborder Access to Stored Computer Data with Consent or Where Publicly Available</vt:lpstr>
      <vt:lpstr>Person who has the lawful authority to disclose data</vt:lpstr>
      <vt:lpstr>Voluntary Cooperation without Legal Mandate</vt:lpstr>
      <vt:lpstr>PowerPoint Presentation</vt:lpstr>
      <vt:lpstr>PowerPoint Presentation</vt:lpstr>
      <vt:lpstr>PowerPoint Presentation</vt:lpstr>
      <vt:lpstr>Apple</vt:lpstr>
      <vt:lpstr>Facebook</vt:lpstr>
      <vt:lpstr>Microsoft</vt:lpstr>
      <vt:lpstr>Considerations in Cooperating with Foreign Service Providers</vt:lpstr>
      <vt:lpstr>Volatility of Policies</vt:lpstr>
      <vt:lpstr>Location, Territoriality &amp; Jurisdiction</vt:lpstr>
      <vt:lpstr>US vs European Providers</vt:lpstr>
      <vt:lpstr>Direct preservation &amp; emergency requests</vt:lpstr>
      <vt:lpstr>Different requirements for different types of data</vt:lpstr>
      <vt:lpstr>E.g. Google Inc.</vt:lpstr>
      <vt:lpstr>E.g. Google Inc.</vt:lpstr>
      <vt:lpstr>E.g. Google Inc.</vt:lpstr>
      <vt:lpstr>PowerPoint Presentation</vt:lpstr>
      <vt:lpstr>Part Four Case studies </vt:lpstr>
      <vt:lpstr>Case studies 1 to 3</vt:lpstr>
      <vt:lpstr>Case study 1</vt:lpstr>
      <vt:lpstr>Case study 1 (follow-up)</vt:lpstr>
      <vt:lpstr>Case study 1 (follow-up)</vt:lpstr>
      <vt:lpstr>Case study 1 (follow-up)</vt:lpstr>
      <vt:lpstr>Case study 1 (follow-up)</vt:lpstr>
      <vt:lpstr>Case study 1 (follow-up)</vt:lpstr>
      <vt:lpstr>Case study 1 (follow-up)</vt:lpstr>
      <vt:lpstr>Case study 1 (follow-up)</vt:lpstr>
      <vt:lpstr>Case study 1 (follow-up)</vt:lpstr>
      <vt:lpstr>Case study 2</vt:lpstr>
      <vt:lpstr>Case study 2 (follow-up)</vt:lpstr>
      <vt:lpstr>Case study 2 (follow-up)</vt:lpstr>
      <vt:lpstr>Case study 2 (follow-up)</vt:lpstr>
      <vt:lpstr>Case study 2 (follow-up)</vt:lpstr>
      <vt:lpstr>Case study 3 – legality of evidence</vt:lpstr>
      <vt:lpstr>Case study 3 (follow-up)</vt:lpstr>
      <vt:lpstr>Case study 4</vt:lpstr>
      <vt:lpstr>PowerPoint Presentation</vt:lpstr>
      <vt:lpstr>Part Five Summary </vt:lpstr>
      <vt:lpstr>Session Objectives</vt:lpstr>
      <vt:lpstr>Session Objectives</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MUREANU Georgeta</cp:lastModifiedBy>
  <cp:revision>439</cp:revision>
  <cp:lastPrinted>2012-01-06T12:07:57Z</cp:lastPrinted>
  <dcterms:created xsi:type="dcterms:W3CDTF">2012-01-25T11:53:12Z</dcterms:created>
  <dcterms:modified xsi:type="dcterms:W3CDTF">2017-09-06T14:29:30Z</dcterms:modified>
</cp:coreProperties>
</file>